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notesMasterIdLst>
    <p:notesMasterId r:id="rId19"/>
  </p:notesMasterIdLst>
  <p:sldIdLst>
    <p:sldId id="256" r:id="rId2"/>
    <p:sldId id="257" r:id="rId3"/>
    <p:sldId id="258" r:id="rId4"/>
    <p:sldId id="300" r:id="rId5"/>
    <p:sldId id="305" r:id="rId6"/>
    <p:sldId id="302" r:id="rId7"/>
    <p:sldId id="303" r:id="rId8"/>
    <p:sldId id="292" r:id="rId9"/>
    <p:sldId id="290" r:id="rId10"/>
    <p:sldId id="263" r:id="rId11"/>
    <p:sldId id="273" r:id="rId12"/>
    <p:sldId id="276" r:id="rId13"/>
    <p:sldId id="277" r:id="rId14"/>
    <p:sldId id="278" r:id="rId15"/>
    <p:sldId id="289" r:id="rId16"/>
    <p:sldId id="295" r:id="rId17"/>
    <p:sldId id="260"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et Van Moerkerken" initials="SVM" lastIdx="3" clrIdx="0">
    <p:extLst>
      <p:ext uri="{19B8F6BF-5375-455C-9EA6-DF929625EA0E}">
        <p15:presenceInfo xmlns:p15="http://schemas.microsoft.com/office/powerpoint/2012/main" userId="52bbcdfa129e8af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66"/>
    <a:srgbClr val="FDFD37"/>
    <a:srgbClr val="D75D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32" autoAdjust="0"/>
    <p:restoredTop sz="94206" autoAdjust="0"/>
  </p:normalViewPr>
  <p:slideViewPr>
    <p:cSldViewPr snapToGrid="0">
      <p:cViewPr varScale="1">
        <p:scale>
          <a:sx n="82" d="100"/>
          <a:sy n="82" d="100"/>
        </p:scale>
        <p:origin x="485" y="72"/>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320" b="1" i="0" u="none" strike="noStrike" kern="1200" spc="100" baseline="0">
                <a:solidFill>
                  <a:sysClr val="windowText" lastClr="000000"/>
                </a:solidFill>
                <a:effectLst>
                  <a:outerShdw blurRad="50800" dist="38100" dir="5400000" algn="t" rotWithShape="0">
                    <a:prstClr val="black">
                      <a:alpha val="40000"/>
                    </a:prstClr>
                  </a:outerShdw>
                </a:effectLst>
                <a:latin typeface="+mn-lt"/>
                <a:ea typeface="+mn-ea"/>
                <a:cs typeface="+mn-cs"/>
              </a:defRPr>
            </a:pPr>
            <a:r>
              <a:rPr lang="en-US">
                <a:solidFill>
                  <a:sysClr val="windowText" lastClr="000000"/>
                </a:solidFill>
              </a:rPr>
              <a:t>COMPARISON OF STATISTICS 2023-2025</a:t>
            </a:r>
          </a:p>
        </c:rich>
      </c:tx>
      <c:layout>
        <c:manualLayout>
          <c:xMode val="edge"/>
          <c:yMode val="edge"/>
          <c:x val="0.32911219723522267"/>
          <c:y val="2.0274977385218385E-2"/>
        </c:manualLayout>
      </c:layout>
      <c:overlay val="0"/>
      <c:spPr>
        <a:noFill/>
        <a:ln>
          <a:noFill/>
        </a:ln>
        <a:effectLst/>
      </c:spPr>
      <c:txPr>
        <a:bodyPr rot="0" spcFirstLastPara="1" vertOverflow="ellipsis" vert="horz" wrap="square" anchor="ctr" anchorCtr="1"/>
        <a:lstStyle/>
        <a:p>
          <a:pPr algn="ctr">
            <a:defRPr sz="1320" b="1" i="0" u="none" strike="noStrike" kern="1200" spc="100" baseline="0">
              <a:solidFill>
                <a:sysClr val="windowText" lastClr="000000"/>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view3D>
      <c:rotX val="15"/>
      <c:rotY val="20"/>
      <c:rAngAx val="0"/>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0.36792052080709259"/>
          <c:y val="8.6710074684893168E-2"/>
          <c:w val="0.63207947919290741"/>
          <c:h val="0.91328992531510689"/>
        </c:manualLayout>
      </c:layout>
      <c:bar3DChart>
        <c:barDir val="bar"/>
        <c:grouping val="percentStacked"/>
        <c:varyColors val="0"/>
        <c:ser>
          <c:idx val="3"/>
          <c:order val="0"/>
          <c:tx>
            <c:strRef>
              <c:f>Sheet1!$F$1</c:f>
              <c:strCache>
                <c:ptCount val="1"/>
                <c:pt idx="0">
                  <c:v>2023</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balanced" dir="t">
                <a:rot lat="0" lon="0" rev="1080000"/>
              </a:lightRig>
            </a:scene3d>
            <a:sp3d/>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Sheet1!$A$2:$A$12</c:f>
              <c:strCache>
                <c:ptCount val="11"/>
                <c:pt idx="0">
                  <c:v>Number of children placed in emergency temporary safe care</c:v>
                </c:pt>
                <c:pt idx="1">
                  <c:v>Number of children in foster care requiring supervision services </c:v>
                </c:pt>
                <c:pt idx="2">
                  <c:v>Number of Children for whom Children’s Court Enquiries were concluded</c:v>
                </c:pt>
                <c:pt idx="3">
                  <c:v>Number of long term cases </c:v>
                </c:pt>
                <c:pt idx="4">
                  <c:v>Number of children on caseload</c:v>
                </c:pt>
                <c:pt idx="5">
                  <c:v>Average caseload per 6 social workers</c:v>
                </c:pt>
                <c:pt idx="6">
                  <c:v>Number of CC matters concluded for children from foster care backlog cases </c:v>
                </c:pt>
                <c:pt idx="7">
                  <c:v>Number of foster care backlog cases </c:v>
                </c:pt>
                <c:pt idx="8">
                  <c:v>Number of children still awaiting a foster care placement</c:v>
                </c:pt>
                <c:pt idx="9">
                  <c:v>Number of children placed in Child &amp; Youth Care Centers</c:v>
                </c:pt>
                <c:pt idx="10">
                  <c:v>Number of access and mediation cases</c:v>
                </c:pt>
              </c:strCache>
            </c:strRef>
          </c:cat>
          <c:val>
            <c:numRef>
              <c:f>Sheet1!$F$2:$F$12</c:f>
              <c:numCache>
                <c:formatCode>General</c:formatCode>
                <c:ptCount val="11"/>
                <c:pt idx="0">
                  <c:v>48</c:v>
                </c:pt>
                <c:pt idx="1">
                  <c:v>648</c:v>
                </c:pt>
                <c:pt idx="2">
                  <c:v>107</c:v>
                </c:pt>
                <c:pt idx="3">
                  <c:v>948</c:v>
                </c:pt>
                <c:pt idx="4">
                  <c:v>1175</c:v>
                </c:pt>
                <c:pt idx="5">
                  <c:v>158</c:v>
                </c:pt>
                <c:pt idx="6">
                  <c:v>88</c:v>
                </c:pt>
                <c:pt idx="7">
                  <c:v>21</c:v>
                </c:pt>
                <c:pt idx="8">
                  <c:v>69</c:v>
                </c:pt>
                <c:pt idx="9">
                  <c:v>83</c:v>
                </c:pt>
                <c:pt idx="10">
                  <c:v>154</c:v>
                </c:pt>
              </c:numCache>
            </c:numRef>
          </c:val>
          <c:extLst>
            <c:ext xmlns:c16="http://schemas.microsoft.com/office/drawing/2014/chart" uri="{C3380CC4-5D6E-409C-BE32-E72D297353CC}">
              <c16:uniqueId val="{00000000-FCBA-41E3-942E-0271AEB3C95C}"/>
            </c:ext>
          </c:extLst>
        </c:ser>
        <c:ser>
          <c:idx val="0"/>
          <c:order val="1"/>
          <c:tx>
            <c:strRef>
              <c:f>Sheet1!$C$1</c:f>
              <c:strCache>
                <c:ptCount val="1"/>
                <c:pt idx="0">
                  <c:v>2020</c:v>
                </c:pt>
              </c:strCache>
              <c:extLst xmlns:c15="http://schemas.microsoft.com/office/drawing/2012/chart"/>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balanced" dir="t">
                <a:rot lat="0" lon="0" rev="1080000"/>
              </a:lightRig>
            </a:scene3d>
            <a:sp3d/>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Sheet1!$A$2:$A$12</c:f>
              <c:strCache>
                <c:ptCount val="11"/>
                <c:pt idx="0">
                  <c:v>Number of children placed in emergency temporary safe care</c:v>
                </c:pt>
                <c:pt idx="1">
                  <c:v>Number of children in foster care requiring supervision services </c:v>
                </c:pt>
                <c:pt idx="2">
                  <c:v>Number of Children for whom Children’s Court Enquiries were concluded</c:v>
                </c:pt>
                <c:pt idx="3">
                  <c:v>Number of long term cases </c:v>
                </c:pt>
                <c:pt idx="4">
                  <c:v>Number of children on caseload</c:v>
                </c:pt>
                <c:pt idx="5">
                  <c:v>Average caseload per 6 social workers</c:v>
                </c:pt>
                <c:pt idx="6">
                  <c:v>Number of CC matters concluded for children from foster care backlog cases </c:v>
                </c:pt>
                <c:pt idx="7">
                  <c:v>Number of foster care backlog cases </c:v>
                </c:pt>
                <c:pt idx="8">
                  <c:v>Number of children still awaiting a foster care placement</c:v>
                </c:pt>
                <c:pt idx="9">
                  <c:v>Number of children placed in Child &amp; Youth Care Centers</c:v>
                </c:pt>
                <c:pt idx="10">
                  <c:v>Number of access and mediation cases</c:v>
                </c:pt>
              </c:strCache>
              <c:extLst xmlns:c15="http://schemas.microsoft.com/office/drawing/2012/chart"/>
            </c:strRef>
          </c:cat>
          <c:val>
            <c:numRef>
              <c:f>Sheet1!$C$2:$C$12</c:f>
              <c:extLst xmlns:c15="http://schemas.microsoft.com/office/drawing/2012/chart"/>
            </c:numRef>
          </c:val>
          <c:extLst xmlns:c15="http://schemas.microsoft.com/office/drawing/2012/chart">
            <c:ext xmlns:c16="http://schemas.microsoft.com/office/drawing/2014/chart" uri="{C3380CC4-5D6E-409C-BE32-E72D297353CC}">
              <c16:uniqueId val="{00000001-FCBA-41E3-942E-0271AEB3C95C}"/>
            </c:ext>
          </c:extLst>
        </c:ser>
        <c:ser>
          <c:idx val="5"/>
          <c:order val="2"/>
          <c:tx>
            <c:strRef>
              <c:f>Sheet1!$G$1</c:f>
              <c:strCache>
                <c:ptCount val="1"/>
                <c:pt idx="0">
                  <c:v>2024</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balanced" dir="t">
                <a:rot lat="0" lon="0" rev="1080000"/>
              </a:lightRig>
            </a:scene3d>
            <a:sp3d/>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val>
            <c:numRef>
              <c:f>Sheet1!$G$2:$G$12</c:f>
              <c:numCache>
                <c:formatCode>General</c:formatCode>
                <c:ptCount val="11"/>
                <c:pt idx="0">
                  <c:v>40</c:v>
                </c:pt>
                <c:pt idx="1">
                  <c:v>694</c:v>
                </c:pt>
                <c:pt idx="2">
                  <c:v>86</c:v>
                </c:pt>
                <c:pt idx="3">
                  <c:v>1052</c:v>
                </c:pt>
                <c:pt idx="4">
                  <c:v>1256</c:v>
                </c:pt>
                <c:pt idx="5">
                  <c:v>209.3</c:v>
                </c:pt>
                <c:pt idx="6">
                  <c:v>70</c:v>
                </c:pt>
                <c:pt idx="7">
                  <c:v>49</c:v>
                </c:pt>
                <c:pt idx="8">
                  <c:v>83</c:v>
                </c:pt>
                <c:pt idx="9">
                  <c:v>63</c:v>
                </c:pt>
                <c:pt idx="10">
                  <c:v>189</c:v>
                </c:pt>
              </c:numCache>
            </c:numRef>
          </c:val>
          <c:extLst>
            <c:ext xmlns:c16="http://schemas.microsoft.com/office/drawing/2014/chart" uri="{C3380CC4-5D6E-409C-BE32-E72D297353CC}">
              <c16:uniqueId val="{00000002-FCBA-41E3-942E-0271AEB3C95C}"/>
            </c:ext>
          </c:extLst>
        </c:ser>
        <c:ser>
          <c:idx val="4"/>
          <c:order val="3"/>
          <c:tx>
            <c:strRef>
              <c:f>Sheet1!$H$1</c:f>
              <c:strCache>
                <c:ptCount val="1"/>
                <c:pt idx="0">
                  <c:v>2025</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balanced" dir="t">
                <a:rot lat="0" lon="0" rev="1080000"/>
              </a:lightRig>
            </a:scene3d>
            <a:sp3d/>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Sheet1!$A$2:$A$12</c:f>
              <c:strCache>
                <c:ptCount val="11"/>
                <c:pt idx="0">
                  <c:v>Number of children placed in emergency temporary safe care</c:v>
                </c:pt>
                <c:pt idx="1">
                  <c:v>Number of children in foster care requiring supervision services </c:v>
                </c:pt>
                <c:pt idx="2">
                  <c:v>Number of Children for whom Children’s Court Enquiries were concluded</c:v>
                </c:pt>
                <c:pt idx="3">
                  <c:v>Number of long term cases </c:v>
                </c:pt>
                <c:pt idx="4">
                  <c:v>Number of children on caseload</c:v>
                </c:pt>
                <c:pt idx="5">
                  <c:v>Average caseload per 6 social workers</c:v>
                </c:pt>
                <c:pt idx="6">
                  <c:v>Number of CC matters concluded for children from foster care backlog cases </c:v>
                </c:pt>
                <c:pt idx="7">
                  <c:v>Number of foster care backlog cases </c:v>
                </c:pt>
                <c:pt idx="8">
                  <c:v>Number of children still awaiting a foster care placement</c:v>
                </c:pt>
                <c:pt idx="9">
                  <c:v>Number of children placed in Child &amp; Youth Care Centers</c:v>
                </c:pt>
                <c:pt idx="10">
                  <c:v>Number of access and mediation cases</c:v>
                </c:pt>
              </c:strCache>
            </c:strRef>
          </c:cat>
          <c:val>
            <c:numRef>
              <c:f>Sheet1!$H$2:$H$12</c:f>
              <c:numCache>
                <c:formatCode>General</c:formatCode>
                <c:ptCount val="11"/>
                <c:pt idx="0">
                  <c:v>11</c:v>
                </c:pt>
                <c:pt idx="1">
                  <c:v>617</c:v>
                </c:pt>
                <c:pt idx="2">
                  <c:v>37</c:v>
                </c:pt>
                <c:pt idx="3">
                  <c:v>912</c:v>
                </c:pt>
                <c:pt idx="4">
                  <c:v>1149</c:v>
                </c:pt>
                <c:pt idx="5">
                  <c:v>152</c:v>
                </c:pt>
                <c:pt idx="6">
                  <c:v>10</c:v>
                </c:pt>
                <c:pt idx="7">
                  <c:v>6</c:v>
                </c:pt>
                <c:pt idx="8">
                  <c:v>8</c:v>
                </c:pt>
                <c:pt idx="9">
                  <c:v>77</c:v>
                </c:pt>
                <c:pt idx="10">
                  <c:v>315</c:v>
                </c:pt>
              </c:numCache>
            </c:numRef>
          </c:val>
          <c:extLst>
            <c:ext xmlns:c16="http://schemas.microsoft.com/office/drawing/2014/chart" uri="{C3380CC4-5D6E-409C-BE32-E72D297353CC}">
              <c16:uniqueId val="{00000003-FCBA-41E3-942E-0271AEB3C95C}"/>
            </c:ext>
          </c:extLst>
        </c:ser>
        <c:ser>
          <c:idx val="1"/>
          <c:order val="4"/>
          <c:tx>
            <c:strRef>
              <c:f>Sheet1!$D$1</c:f>
              <c:strCache>
                <c:ptCount val="1"/>
                <c:pt idx="0">
                  <c:v>2021</c:v>
                </c:pt>
              </c:strCache>
              <c:extLst xmlns:c15="http://schemas.microsoft.com/office/drawing/2012/chart"/>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balanced" dir="t">
                <a:rot lat="0" lon="0" rev="1080000"/>
              </a:lightRig>
            </a:scene3d>
            <a:sp3d/>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Sheet1!$A$2:$A$12</c:f>
              <c:strCache>
                <c:ptCount val="11"/>
                <c:pt idx="0">
                  <c:v>Number of children placed in emergency temporary safe care</c:v>
                </c:pt>
                <c:pt idx="1">
                  <c:v>Number of children in foster care requiring supervision services </c:v>
                </c:pt>
                <c:pt idx="2">
                  <c:v>Number of Children for whom Children’s Court Enquiries were concluded</c:v>
                </c:pt>
                <c:pt idx="3">
                  <c:v>Number of long term cases </c:v>
                </c:pt>
                <c:pt idx="4">
                  <c:v>Number of children on caseload</c:v>
                </c:pt>
                <c:pt idx="5">
                  <c:v>Average caseload per 6 social workers</c:v>
                </c:pt>
                <c:pt idx="6">
                  <c:v>Number of CC matters concluded for children from foster care backlog cases </c:v>
                </c:pt>
                <c:pt idx="7">
                  <c:v>Number of foster care backlog cases </c:v>
                </c:pt>
                <c:pt idx="8">
                  <c:v>Number of children still awaiting a foster care placement</c:v>
                </c:pt>
                <c:pt idx="9">
                  <c:v>Number of children placed in Child &amp; Youth Care Centers</c:v>
                </c:pt>
                <c:pt idx="10">
                  <c:v>Number of access and mediation cases</c:v>
                </c:pt>
              </c:strCache>
              <c:extLst xmlns:c15="http://schemas.microsoft.com/office/drawing/2012/chart"/>
            </c:strRef>
          </c:cat>
          <c:val>
            <c:numRef>
              <c:f>Sheet1!$D$2:$D$12</c:f>
              <c:extLst xmlns:c15="http://schemas.microsoft.com/office/drawing/2012/chart"/>
            </c:numRef>
          </c:val>
          <c:extLst xmlns:c15="http://schemas.microsoft.com/office/drawing/2012/chart">
            <c:ext xmlns:c16="http://schemas.microsoft.com/office/drawing/2014/chart" uri="{C3380CC4-5D6E-409C-BE32-E72D297353CC}">
              <c16:uniqueId val="{00000004-FCBA-41E3-942E-0271AEB3C95C}"/>
            </c:ext>
          </c:extLst>
        </c:ser>
        <c:ser>
          <c:idx val="2"/>
          <c:order val="5"/>
          <c:tx>
            <c:strRef>
              <c:f>Sheet1!$E$1</c:f>
              <c:strCache>
                <c:ptCount val="1"/>
                <c:pt idx="0">
                  <c:v>2022</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balanced" dir="t">
                <a:rot lat="0" lon="0" rev="1080000"/>
              </a:lightRig>
            </a:scene3d>
            <a:sp3d/>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Sheet1!$A$2:$A$12</c:f>
              <c:strCache>
                <c:ptCount val="11"/>
                <c:pt idx="0">
                  <c:v>Number of children placed in emergency temporary safe care</c:v>
                </c:pt>
                <c:pt idx="1">
                  <c:v>Number of children in foster care requiring supervision services </c:v>
                </c:pt>
                <c:pt idx="2">
                  <c:v>Number of Children for whom Children’s Court Enquiries were concluded</c:v>
                </c:pt>
                <c:pt idx="3">
                  <c:v>Number of long term cases </c:v>
                </c:pt>
                <c:pt idx="4">
                  <c:v>Number of children on caseload</c:v>
                </c:pt>
                <c:pt idx="5">
                  <c:v>Average caseload per 6 social workers</c:v>
                </c:pt>
                <c:pt idx="6">
                  <c:v>Number of CC matters concluded for children from foster care backlog cases </c:v>
                </c:pt>
                <c:pt idx="7">
                  <c:v>Number of foster care backlog cases </c:v>
                </c:pt>
                <c:pt idx="8">
                  <c:v>Number of children still awaiting a foster care placement</c:v>
                </c:pt>
                <c:pt idx="9">
                  <c:v>Number of children placed in Child &amp; Youth Care Centers</c:v>
                </c:pt>
                <c:pt idx="10">
                  <c:v>Number of access and mediation cases</c:v>
                </c:pt>
              </c:strCache>
            </c:strRef>
          </c:cat>
          <c:val>
            <c:numRef>
              <c:f>Sheet1!$E$2:$E$12</c:f>
            </c:numRef>
          </c:val>
          <c:extLst>
            <c:ext xmlns:c16="http://schemas.microsoft.com/office/drawing/2014/chart" uri="{C3380CC4-5D6E-409C-BE32-E72D297353CC}">
              <c16:uniqueId val="{00000005-FCBA-41E3-942E-0271AEB3C95C}"/>
            </c:ext>
          </c:extLst>
        </c:ser>
        <c:dLbls>
          <c:showLegendKey val="0"/>
          <c:showVal val="1"/>
          <c:showCatName val="0"/>
          <c:showSerName val="0"/>
          <c:showPercent val="0"/>
          <c:showBubbleSize val="0"/>
        </c:dLbls>
        <c:gapWidth val="115"/>
        <c:shape val="box"/>
        <c:axId val="1505244032"/>
        <c:axId val="1505242400"/>
        <c:axId val="0"/>
        <c:extLst/>
      </c:bar3DChart>
      <c:catAx>
        <c:axId val="1505244032"/>
        <c:scaling>
          <c:orientation val="minMax"/>
        </c:scaling>
        <c:delete val="0"/>
        <c:axPos val="l"/>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505242400"/>
        <c:crosses val="autoZero"/>
        <c:auto val="0"/>
        <c:lblAlgn val="ctr"/>
        <c:lblOffset val="100"/>
        <c:noMultiLvlLbl val="0"/>
      </c:catAx>
      <c:valAx>
        <c:axId val="1505242400"/>
        <c:scaling>
          <c:orientation val="minMax"/>
        </c:scaling>
        <c:delete val="1"/>
        <c:axPos val="b"/>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crossAx val="1505244032"/>
        <c:crosses val="autoZero"/>
        <c:crossBetween val="between"/>
      </c:valAx>
      <c:spPr>
        <a:noFill/>
        <a:ln w="25400">
          <a:noFill/>
        </a:ln>
        <a:effectLst/>
      </c:spPr>
    </c:plotArea>
    <c:plotVisOnly val="1"/>
    <c:dispBlanksAs val="gap"/>
    <c:showDLblsOverMax val="0"/>
  </c:chart>
  <c:spPr>
    <a:solidFill>
      <a:sysClr val="window" lastClr="FFFFFF"/>
    </a:solidFill>
    <a:ln>
      <a:solidFill>
        <a:srgbClr val="FF0000">
          <a:alpha val="7000"/>
        </a:srgbClr>
      </a:solidFill>
    </a:ln>
    <a:effectLst/>
  </c:spPr>
  <c:txPr>
    <a:bodyPr/>
    <a:lstStyle/>
    <a:p>
      <a:pPr>
        <a:defRPr sz="11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2">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4E3AF3-34DB-4B8D-BF20-18E7758BCEF6}" type="datetimeFigureOut">
              <a:rPr lang="en-ZA" smtClean="0"/>
              <a:t>2025/09/26</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68AC6C-998A-48F2-9FAC-AD8F44AF9019}" type="slidenum">
              <a:rPr lang="en-ZA" smtClean="0"/>
              <a:t>‹#›</a:t>
            </a:fld>
            <a:endParaRPr lang="en-ZA"/>
          </a:p>
        </p:txBody>
      </p:sp>
    </p:spTree>
    <p:extLst>
      <p:ext uri="{BB962C8B-B14F-4D97-AF65-F5344CB8AC3E}">
        <p14:creationId xmlns:p14="http://schemas.microsoft.com/office/powerpoint/2010/main" val="1139334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75DDEF-9CF7-45B7-8B31-535945196BA3}" type="datetimeFigureOut">
              <a:rPr lang="en-US" smtClean="0"/>
              <a:t>9/26/2025</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2B621099-FEB6-481D-AC75-B0B063EFA5F5}"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44839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75DDEF-9CF7-45B7-8B31-535945196BA3}" type="datetimeFigureOut">
              <a:rPr lang="en-US" smtClean="0"/>
              <a:t>9/26/2025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B621099-FEB6-481D-AC75-B0B063EFA5F5}" type="slidenum">
              <a:rPr lang="en-US" smtClean="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60374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75DDEF-9CF7-45B7-8B31-535945196BA3}" type="datetimeFigureOut">
              <a:rPr lang="en-US" smtClean="0"/>
              <a:t>9/26/2025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B621099-FEB6-481D-AC75-B0B063EFA5F5}"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146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75DDEF-9CF7-45B7-8B31-535945196BA3}" type="datetimeFigureOut">
              <a:rPr lang="en-US" smtClean="0"/>
              <a:t>9/26/2025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B621099-FEB6-481D-AC75-B0B063EFA5F5}" type="slidenum">
              <a:rPr lang="en-US" smtClean="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72999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75DDEF-9CF7-45B7-8B31-535945196BA3}" type="datetimeFigureOut">
              <a:rPr lang="en-US" smtClean="0"/>
              <a:t>9/26/2025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B621099-FEB6-481D-AC75-B0B063EFA5F5}" type="slidenum">
              <a:rPr lang="en-US" smtClean="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91129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75DDEF-9CF7-45B7-8B31-535945196BA3}" type="datetimeFigureOut">
              <a:rPr lang="en-US" smtClean="0"/>
              <a:t>9/26/2025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B621099-FEB6-481D-AC75-B0B063EFA5F5}"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96048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75DDEF-9CF7-45B7-8B31-535945196BA3}" type="datetimeFigureOut">
              <a:rPr lang="en-US" smtClean="0"/>
              <a:t>9/26/2025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B621099-FEB6-481D-AC75-B0B063EFA5F5}" type="slidenum">
              <a:rPr lang="en-US" smtClean="0"/>
              <a:t>‹#›</a:t>
            </a:fld>
            <a:endParaRPr lang="en-US" dirty="0"/>
          </a:p>
        </p:txBody>
      </p:sp>
    </p:spTree>
    <p:extLst>
      <p:ext uri="{BB962C8B-B14F-4D97-AF65-F5344CB8AC3E}">
        <p14:creationId xmlns:p14="http://schemas.microsoft.com/office/powerpoint/2010/main" val="3119634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75DDEF-9CF7-45B7-8B31-535945196BA3}" type="datetimeFigureOut">
              <a:rPr lang="en-US" smtClean="0"/>
              <a:t>9/26/2025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B621099-FEB6-481D-AC75-B0B063EFA5F5}" type="slidenum">
              <a:rPr lang="en-US" smtClean="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21926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DE75DDEF-9CF7-45B7-8B31-535945196BA3}" type="datetimeFigureOut">
              <a:rPr lang="en-US" smtClean="0"/>
              <a:t>9/26/2025</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2B621099-FEB6-481D-AC75-B0B063EFA5F5}"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61063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75DDEF-9CF7-45B7-8B31-535945196BA3}" type="datetimeFigureOut">
              <a:rPr lang="en-US" smtClean="0"/>
              <a:t>9/26/2025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B621099-FEB6-481D-AC75-B0B063EFA5F5}" type="slidenum">
              <a:rPr lang="en-US" smtClean="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90737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75DDEF-9CF7-45B7-8B31-535945196BA3}" type="datetimeFigureOut">
              <a:rPr lang="en-US" smtClean="0"/>
              <a:t>9/26/2025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B621099-FEB6-481D-AC75-B0B063EFA5F5}" type="slidenum">
              <a:rPr lang="en-US" smtClean="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720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3000">
              <a:srgbClr val="92D050"/>
            </a:gs>
            <a:gs pos="0">
              <a:schemeClr val="accent1">
                <a:lumMod val="5000"/>
                <a:lumOff val="95000"/>
              </a:schemeClr>
            </a:gs>
            <a:gs pos="70631">
              <a:srgbClr val="F73A43"/>
            </a:gs>
            <a:gs pos="62000">
              <a:srgbClr val="FF0000"/>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E75DDEF-9CF7-45B7-8B31-535945196BA3}" type="datetimeFigureOut">
              <a:rPr lang="en-US" smtClean="0"/>
              <a:t>9/26/2025</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2B621099-FEB6-481D-AC75-B0B063EFA5F5}" type="slidenum">
              <a:rPr lang="en-US" smtClean="0"/>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1523175"/>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2.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BBA22D9-6DDE-5EC3-2B5C-F1458054247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3939" y="3257479"/>
            <a:ext cx="2124269" cy="2124269"/>
          </a:xfrm>
          <a:custGeom>
            <a:avLst/>
            <a:gdLst>
              <a:gd name="connsiteX0" fmla="*/ 0 w 2124269"/>
              <a:gd name="connsiteY0" fmla="*/ 0 h 2124269"/>
              <a:gd name="connsiteX1" fmla="*/ 488582 w 2124269"/>
              <a:gd name="connsiteY1" fmla="*/ 0 h 2124269"/>
              <a:gd name="connsiteX2" fmla="*/ 1062135 w 2124269"/>
              <a:gd name="connsiteY2" fmla="*/ 0 h 2124269"/>
              <a:gd name="connsiteX3" fmla="*/ 1635687 w 2124269"/>
              <a:gd name="connsiteY3" fmla="*/ 0 h 2124269"/>
              <a:gd name="connsiteX4" fmla="*/ 2124269 w 2124269"/>
              <a:gd name="connsiteY4" fmla="*/ 0 h 2124269"/>
              <a:gd name="connsiteX5" fmla="*/ 2124269 w 2124269"/>
              <a:gd name="connsiteY5" fmla="*/ 573553 h 2124269"/>
              <a:gd name="connsiteX6" fmla="*/ 2124269 w 2124269"/>
              <a:gd name="connsiteY6" fmla="*/ 1147105 h 2124269"/>
              <a:gd name="connsiteX7" fmla="*/ 2124269 w 2124269"/>
              <a:gd name="connsiteY7" fmla="*/ 1656930 h 2124269"/>
              <a:gd name="connsiteX8" fmla="*/ 2124269 w 2124269"/>
              <a:gd name="connsiteY8" fmla="*/ 2124269 h 2124269"/>
              <a:gd name="connsiteX9" fmla="*/ 1550716 w 2124269"/>
              <a:gd name="connsiteY9" fmla="*/ 2124269 h 2124269"/>
              <a:gd name="connsiteX10" fmla="*/ 1083377 w 2124269"/>
              <a:gd name="connsiteY10" fmla="*/ 2124269 h 2124269"/>
              <a:gd name="connsiteX11" fmla="*/ 531067 w 2124269"/>
              <a:gd name="connsiteY11" fmla="*/ 2124269 h 2124269"/>
              <a:gd name="connsiteX12" fmla="*/ 0 w 2124269"/>
              <a:gd name="connsiteY12" fmla="*/ 2124269 h 2124269"/>
              <a:gd name="connsiteX13" fmla="*/ 0 w 2124269"/>
              <a:gd name="connsiteY13" fmla="*/ 1593202 h 2124269"/>
              <a:gd name="connsiteX14" fmla="*/ 0 w 2124269"/>
              <a:gd name="connsiteY14" fmla="*/ 1019649 h 2124269"/>
              <a:gd name="connsiteX15" fmla="*/ 0 w 2124269"/>
              <a:gd name="connsiteY15" fmla="*/ 552310 h 2124269"/>
              <a:gd name="connsiteX16" fmla="*/ 0 w 2124269"/>
              <a:gd name="connsiteY16" fmla="*/ 0 h 2124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4269" h="2124269" extrusionOk="0">
                <a:moveTo>
                  <a:pt x="0" y="0"/>
                </a:moveTo>
                <a:cubicBezTo>
                  <a:pt x="163881" y="-36930"/>
                  <a:pt x="254101" y="24942"/>
                  <a:pt x="488582" y="0"/>
                </a:cubicBezTo>
                <a:cubicBezTo>
                  <a:pt x="723063" y="-24942"/>
                  <a:pt x="926904" y="40653"/>
                  <a:pt x="1062135" y="0"/>
                </a:cubicBezTo>
                <a:cubicBezTo>
                  <a:pt x="1197366" y="-40653"/>
                  <a:pt x="1401471" y="39238"/>
                  <a:pt x="1635687" y="0"/>
                </a:cubicBezTo>
                <a:cubicBezTo>
                  <a:pt x="1869903" y="-39238"/>
                  <a:pt x="1997392" y="42199"/>
                  <a:pt x="2124269" y="0"/>
                </a:cubicBezTo>
                <a:cubicBezTo>
                  <a:pt x="2159018" y="163451"/>
                  <a:pt x="2092930" y="409240"/>
                  <a:pt x="2124269" y="573553"/>
                </a:cubicBezTo>
                <a:cubicBezTo>
                  <a:pt x="2155608" y="737866"/>
                  <a:pt x="2106466" y="921974"/>
                  <a:pt x="2124269" y="1147105"/>
                </a:cubicBezTo>
                <a:cubicBezTo>
                  <a:pt x="2142072" y="1372236"/>
                  <a:pt x="2089780" y="1452464"/>
                  <a:pt x="2124269" y="1656930"/>
                </a:cubicBezTo>
                <a:cubicBezTo>
                  <a:pt x="2158758" y="1861397"/>
                  <a:pt x="2073179" y="1906451"/>
                  <a:pt x="2124269" y="2124269"/>
                </a:cubicBezTo>
                <a:cubicBezTo>
                  <a:pt x="1975792" y="2182533"/>
                  <a:pt x="1803870" y="2101060"/>
                  <a:pt x="1550716" y="2124269"/>
                </a:cubicBezTo>
                <a:cubicBezTo>
                  <a:pt x="1297562" y="2147478"/>
                  <a:pt x="1218120" y="2071858"/>
                  <a:pt x="1083377" y="2124269"/>
                </a:cubicBezTo>
                <a:cubicBezTo>
                  <a:pt x="948634" y="2176680"/>
                  <a:pt x="670897" y="2119263"/>
                  <a:pt x="531067" y="2124269"/>
                </a:cubicBezTo>
                <a:cubicBezTo>
                  <a:pt x="391237" y="2129275"/>
                  <a:pt x="254185" y="2076581"/>
                  <a:pt x="0" y="2124269"/>
                </a:cubicBezTo>
                <a:cubicBezTo>
                  <a:pt x="-33515" y="1935995"/>
                  <a:pt x="57813" y="1791039"/>
                  <a:pt x="0" y="1593202"/>
                </a:cubicBezTo>
                <a:cubicBezTo>
                  <a:pt x="-57813" y="1395365"/>
                  <a:pt x="50833" y="1178880"/>
                  <a:pt x="0" y="1019649"/>
                </a:cubicBezTo>
                <a:cubicBezTo>
                  <a:pt x="-50833" y="860418"/>
                  <a:pt x="35196" y="761186"/>
                  <a:pt x="0" y="552310"/>
                </a:cubicBezTo>
                <a:cubicBezTo>
                  <a:pt x="-35196" y="343434"/>
                  <a:pt x="25633" y="145958"/>
                  <a:pt x="0" y="0"/>
                </a:cubicBezTo>
                <a:close/>
              </a:path>
            </a:pathLst>
          </a:custGeom>
          <a:noFill/>
          <a:ln>
            <a:solidFill>
              <a:schemeClr val="tx1"/>
            </a:solidFill>
            <a:extLst>
              <a:ext uri="{C807C97D-BFC1-408E-A445-0C87EB9F89A2}">
                <ask:lineSketchStyleProps xmlns:ask="http://schemas.microsoft.com/office/drawing/2018/sketchyshapes" sd="844703068">
                  <a:prstGeom prst="rect">
                    <a:avLst/>
                  </a:prstGeom>
                  <ask:type>
                    <ask:lineSketchScribble/>
                  </ask:type>
                </ask:lineSketchStyleProps>
              </a:ext>
            </a:extLst>
          </a:ln>
        </p:spPr>
      </p:pic>
      <p:sp>
        <p:nvSpPr>
          <p:cNvPr id="3" name="Subtitle 2">
            <a:extLst>
              <a:ext uri="{FF2B5EF4-FFF2-40B4-BE49-F238E27FC236}">
                <a16:creationId xmlns:a16="http://schemas.microsoft.com/office/drawing/2014/main" id="{D645BA7E-5419-4F90-B3AD-E9E48B2DBDFA}"/>
              </a:ext>
            </a:extLst>
          </p:cNvPr>
          <p:cNvSpPr>
            <a:spLocks noGrp="1"/>
          </p:cNvSpPr>
          <p:nvPr>
            <p:ph type="subTitle" idx="1"/>
          </p:nvPr>
        </p:nvSpPr>
        <p:spPr>
          <a:xfrm rot="819539">
            <a:off x="2365949" y="3426574"/>
            <a:ext cx="6676337" cy="1810314"/>
          </a:xfrm>
          <a:solidFill>
            <a:srgbClr val="92D050"/>
          </a:solidFill>
          <a:ln>
            <a:solidFill>
              <a:srgbClr val="002060"/>
            </a:solidFill>
          </a:ln>
        </p:spPr>
        <p:style>
          <a:lnRef idx="2">
            <a:schemeClr val="dk1">
              <a:shade val="50000"/>
            </a:schemeClr>
          </a:lnRef>
          <a:fillRef idx="1">
            <a:schemeClr val="dk1"/>
          </a:fillRef>
          <a:effectRef idx="0">
            <a:schemeClr val="dk1"/>
          </a:effectRef>
          <a:fontRef idx="minor">
            <a:schemeClr val="lt1"/>
          </a:fontRef>
        </p:style>
        <p:txBody>
          <a:bodyPr wrap="square">
            <a:normAutofit fontScale="77500" lnSpcReduction="20000"/>
            <a:scene3d>
              <a:camera prst="orthographicFront"/>
              <a:lightRig rig="threePt" dir="t"/>
            </a:scene3d>
            <a:sp3d extrusionH="57150">
              <a:bevelT w="38100" h="38100"/>
            </a:sp3d>
          </a:bodyPr>
          <a:lstStyle/>
          <a:p>
            <a:pPr algn="ctr"/>
            <a:r>
              <a:rPr lang="en-US" sz="3600" b="1" spc="300" dirty="0">
                <a:solidFill>
                  <a:schemeClr val="tx1"/>
                </a:solidFill>
                <a:latin typeface="Candara" panose="020E0502030303020204" pitchFamily="34" charset="0"/>
                <a:cs typeface="Aharoni" panose="02010803020104030203" pitchFamily="2" charset="-79"/>
              </a:rPr>
              <a:t>ANNUAL GENERAL MEETING</a:t>
            </a:r>
          </a:p>
          <a:p>
            <a:pPr algn="ctr"/>
            <a:r>
              <a:rPr lang="en-US" sz="3600" b="1" spc="300" dirty="0">
                <a:solidFill>
                  <a:schemeClr val="tx1"/>
                </a:solidFill>
                <a:latin typeface="Candara" panose="020E0502030303020204" pitchFamily="34" charset="0"/>
                <a:cs typeface="Aharoni" panose="02010803020104030203" pitchFamily="2" charset="-79"/>
              </a:rPr>
              <a:t>26 SEPTEMBER 2025</a:t>
            </a:r>
          </a:p>
          <a:p>
            <a:pPr algn="ctr"/>
            <a:r>
              <a:rPr lang="en-US" sz="3600" b="1" spc="300" dirty="0">
                <a:solidFill>
                  <a:schemeClr val="tx1"/>
                </a:solidFill>
                <a:latin typeface="Candara" panose="020E0502030303020204" pitchFamily="34" charset="0"/>
                <a:cs typeface="Aharoni" panose="02010803020104030203" pitchFamily="2" charset="-79"/>
              </a:rPr>
              <a:t>Annual report 2024</a:t>
            </a:r>
          </a:p>
        </p:txBody>
      </p:sp>
      <p:pic>
        <p:nvPicPr>
          <p:cNvPr id="5" name="Picture 4">
            <a:extLst>
              <a:ext uri="{FF2B5EF4-FFF2-40B4-BE49-F238E27FC236}">
                <a16:creationId xmlns:a16="http://schemas.microsoft.com/office/drawing/2014/main" id="{EF599E63-E5DC-2CE9-F0A2-F690A1434DF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62662" y="2165863"/>
            <a:ext cx="2124269" cy="2124269"/>
          </a:xfrm>
          <a:custGeom>
            <a:avLst/>
            <a:gdLst>
              <a:gd name="connsiteX0" fmla="*/ 0 w 2124269"/>
              <a:gd name="connsiteY0" fmla="*/ 0 h 2124269"/>
              <a:gd name="connsiteX1" fmla="*/ 552310 w 2124269"/>
              <a:gd name="connsiteY1" fmla="*/ 0 h 2124269"/>
              <a:gd name="connsiteX2" fmla="*/ 1019649 w 2124269"/>
              <a:gd name="connsiteY2" fmla="*/ 0 h 2124269"/>
              <a:gd name="connsiteX3" fmla="*/ 1593202 w 2124269"/>
              <a:gd name="connsiteY3" fmla="*/ 0 h 2124269"/>
              <a:gd name="connsiteX4" fmla="*/ 2124269 w 2124269"/>
              <a:gd name="connsiteY4" fmla="*/ 0 h 2124269"/>
              <a:gd name="connsiteX5" fmla="*/ 2124269 w 2124269"/>
              <a:gd name="connsiteY5" fmla="*/ 488582 h 2124269"/>
              <a:gd name="connsiteX6" fmla="*/ 2124269 w 2124269"/>
              <a:gd name="connsiteY6" fmla="*/ 955921 h 2124269"/>
              <a:gd name="connsiteX7" fmla="*/ 2124269 w 2124269"/>
              <a:gd name="connsiteY7" fmla="*/ 1508231 h 2124269"/>
              <a:gd name="connsiteX8" fmla="*/ 2124269 w 2124269"/>
              <a:gd name="connsiteY8" fmla="*/ 2124269 h 2124269"/>
              <a:gd name="connsiteX9" fmla="*/ 1635687 w 2124269"/>
              <a:gd name="connsiteY9" fmla="*/ 2124269 h 2124269"/>
              <a:gd name="connsiteX10" fmla="*/ 1104620 w 2124269"/>
              <a:gd name="connsiteY10" fmla="*/ 2124269 h 2124269"/>
              <a:gd name="connsiteX11" fmla="*/ 616038 w 2124269"/>
              <a:gd name="connsiteY11" fmla="*/ 2124269 h 2124269"/>
              <a:gd name="connsiteX12" fmla="*/ 0 w 2124269"/>
              <a:gd name="connsiteY12" fmla="*/ 2124269 h 2124269"/>
              <a:gd name="connsiteX13" fmla="*/ 0 w 2124269"/>
              <a:gd name="connsiteY13" fmla="*/ 1656930 h 2124269"/>
              <a:gd name="connsiteX14" fmla="*/ 0 w 2124269"/>
              <a:gd name="connsiteY14" fmla="*/ 1168348 h 2124269"/>
              <a:gd name="connsiteX15" fmla="*/ 0 w 2124269"/>
              <a:gd name="connsiteY15" fmla="*/ 637281 h 2124269"/>
              <a:gd name="connsiteX16" fmla="*/ 0 w 2124269"/>
              <a:gd name="connsiteY16" fmla="*/ 0 h 2124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4269" h="2124269" extrusionOk="0">
                <a:moveTo>
                  <a:pt x="0" y="0"/>
                </a:moveTo>
                <a:cubicBezTo>
                  <a:pt x="128626" y="-14215"/>
                  <a:pt x="384445" y="26463"/>
                  <a:pt x="552310" y="0"/>
                </a:cubicBezTo>
                <a:cubicBezTo>
                  <a:pt x="720175" y="-26463"/>
                  <a:pt x="863125" y="6431"/>
                  <a:pt x="1019649" y="0"/>
                </a:cubicBezTo>
                <a:cubicBezTo>
                  <a:pt x="1176173" y="-6431"/>
                  <a:pt x="1449569" y="-21045"/>
                  <a:pt x="1593202" y="0"/>
                </a:cubicBezTo>
                <a:cubicBezTo>
                  <a:pt x="1736835" y="21045"/>
                  <a:pt x="1882781" y="-8179"/>
                  <a:pt x="2124269" y="0"/>
                </a:cubicBezTo>
                <a:cubicBezTo>
                  <a:pt x="2126806" y="199007"/>
                  <a:pt x="2140990" y="339894"/>
                  <a:pt x="2124269" y="488582"/>
                </a:cubicBezTo>
                <a:cubicBezTo>
                  <a:pt x="2107548" y="637270"/>
                  <a:pt x="2142250" y="767300"/>
                  <a:pt x="2124269" y="955921"/>
                </a:cubicBezTo>
                <a:cubicBezTo>
                  <a:pt x="2106288" y="1144542"/>
                  <a:pt x="2133468" y="1319965"/>
                  <a:pt x="2124269" y="1508231"/>
                </a:cubicBezTo>
                <a:cubicBezTo>
                  <a:pt x="2115071" y="1696497"/>
                  <a:pt x="2109627" y="1958338"/>
                  <a:pt x="2124269" y="2124269"/>
                </a:cubicBezTo>
                <a:cubicBezTo>
                  <a:pt x="1951010" y="2118512"/>
                  <a:pt x="1747492" y="2105624"/>
                  <a:pt x="1635687" y="2124269"/>
                </a:cubicBezTo>
                <a:cubicBezTo>
                  <a:pt x="1523882" y="2142914"/>
                  <a:pt x="1329170" y="2113889"/>
                  <a:pt x="1104620" y="2124269"/>
                </a:cubicBezTo>
                <a:cubicBezTo>
                  <a:pt x="880070" y="2134649"/>
                  <a:pt x="740554" y="2102415"/>
                  <a:pt x="616038" y="2124269"/>
                </a:cubicBezTo>
                <a:cubicBezTo>
                  <a:pt x="491522" y="2146123"/>
                  <a:pt x="183487" y="2115106"/>
                  <a:pt x="0" y="2124269"/>
                </a:cubicBezTo>
                <a:cubicBezTo>
                  <a:pt x="506" y="1923878"/>
                  <a:pt x="10170" y="1778197"/>
                  <a:pt x="0" y="1656930"/>
                </a:cubicBezTo>
                <a:cubicBezTo>
                  <a:pt x="-10170" y="1535663"/>
                  <a:pt x="-14237" y="1281322"/>
                  <a:pt x="0" y="1168348"/>
                </a:cubicBezTo>
                <a:cubicBezTo>
                  <a:pt x="14237" y="1055374"/>
                  <a:pt x="-21904" y="789737"/>
                  <a:pt x="0" y="637281"/>
                </a:cubicBezTo>
                <a:cubicBezTo>
                  <a:pt x="21904" y="484825"/>
                  <a:pt x="22248" y="311976"/>
                  <a:pt x="0" y="0"/>
                </a:cubicBezTo>
                <a:close/>
              </a:path>
            </a:pathLst>
          </a:custGeom>
          <a:noFill/>
          <a:ln>
            <a:solidFill>
              <a:schemeClr val="tx1"/>
            </a:solidFill>
            <a:extLst>
              <a:ext uri="{C807C97D-BFC1-408E-A445-0C87EB9F89A2}">
                <ask:lineSketchStyleProps xmlns:ask="http://schemas.microsoft.com/office/drawing/2018/sketchyshapes" sd="2593692220">
                  <a:prstGeom prst="rect">
                    <a:avLst/>
                  </a:prstGeom>
                  <ask:type>
                    <ask:lineSketchFreehand/>
                  </ask:type>
                </ask:lineSketchStyleProps>
              </a:ext>
            </a:extLst>
          </a:ln>
        </p:spPr>
      </p:pic>
      <p:pic>
        <p:nvPicPr>
          <p:cNvPr id="4" name="Picture 3">
            <a:extLst>
              <a:ext uri="{FF2B5EF4-FFF2-40B4-BE49-F238E27FC236}">
                <a16:creationId xmlns:a16="http://schemas.microsoft.com/office/drawing/2014/main" id="{8C10019E-3A21-446D-B2A2-8981D3D875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364" y="695813"/>
            <a:ext cx="8180298" cy="2532185"/>
          </a:xfrm>
          <a:prstGeom prst="rect">
            <a:avLst/>
          </a:prstGeom>
          <a:ln w="9525">
            <a:solidFill>
              <a:schemeClr val="tx1"/>
            </a:solidFill>
          </a:ln>
        </p:spPr>
      </p:pic>
    </p:spTree>
    <p:extLst>
      <p:ext uri="{BB962C8B-B14F-4D97-AF65-F5344CB8AC3E}">
        <p14:creationId xmlns:p14="http://schemas.microsoft.com/office/powerpoint/2010/main" val="327213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barn(inVertical)">
                                      <p:cBhvr>
                                        <p:cTn id="14" dur="500"/>
                                        <p:tgtEl>
                                          <p:spTgt spid="3">
                                            <p:bg/>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arn(inVertical)">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barn(inVertical)">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barn(inVertical)">
                                      <p:cBhvr>
                                        <p:cTn id="2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CBD0256-8440-4555-B480-8302253C1376}"/>
              </a:ext>
            </a:extLst>
          </p:cNvPr>
          <p:cNvSpPr>
            <a:spLocks noGrp="1"/>
          </p:cNvSpPr>
          <p:nvPr>
            <p:ph idx="1"/>
          </p:nvPr>
        </p:nvSpPr>
        <p:spPr>
          <a:xfrm>
            <a:off x="1491343" y="664364"/>
            <a:ext cx="10515600" cy="5040885"/>
          </a:xfrm>
        </p:spPr>
        <p:style>
          <a:lnRef idx="2">
            <a:schemeClr val="accent2"/>
          </a:lnRef>
          <a:fillRef idx="1">
            <a:schemeClr val="lt1"/>
          </a:fillRef>
          <a:effectRef idx="0">
            <a:schemeClr val="accent2"/>
          </a:effectRef>
          <a:fontRef idx="minor">
            <a:schemeClr val="dk1"/>
          </a:fontRef>
        </p:style>
        <p:txBody>
          <a:bodyPr>
            <a:normAutofit fontScale="47500" lnSpcReduction="20000"/>
          </a:bodyPr>
          <a:lstStyle/>
          <a:p>
            <a:pPr marL="0" indent="0" algn="ctr">
              <a:buNone/>
            </a:pPr>
            <a:endParaRPr lang="en-US" sz="3600" b="1" dirty="0">
              <a:solidFill>
                <a:srgbClr val="C00000"/>
              </a:solidFill>
              <a:latin typeface="Candara" panose="020E0502030303020204" pitchFamily="34" charset="0"/>
            </a:endParaRPr>
          </a:p>
          <a:p>
            <a:pPr marL="0" indent="0" algn="ctr">
              <a:buNone/>
            </a:pPr>
            <a:r>
              <a:rPr lang="en-US" sz="3600" b="1" dirty="0">
                <a:solidFill>
                  <a:srgbClr val="C00000"/>
                </a:solidFill>
                <a:latin typeface="Candara" panose="020E0502030303020204" pitchFamily="34" charset="0"/>
              </a:rPr>
              <a:t>Our VISION</a:t>
            </a:r>
          </a:p>
          <a:p>
            <a:pPr marL="0" indent="0" algn="ctr">
              <a:buNone/>
            </a:pPr>
            <a:r>
              <a:rPr lang="en-US" sz="3200" b="1" dirty="0">
                <a:solidFill>
                  <a:srgbClr val="002060"/>
                </a:solidFill>
                <a:effectLst>
                  <a:outerShdw blurRad="38100" dist="38100" dir="2700000" algn="tl">
                    <a:srgbClr val="000000">
                      <a:alpha val="43137"/>
                    </a:srgbClr>
                  </a:outerShdw>
                </a:effectLst>
                <a:latin typeface="Candara" panose="020E0502030303020204" pitchFamily="34" charset="0"/>
              </a:rPr>
              <a:t>L</a:t>
            </a:r>
            <a:r>
              <a:rPr lang="en-US" sz="3200" b="1" dirty="0">
                <a:solidFill>
                  <a:srgbClr val="002060"/>
                </a:solidFill>
                <a:latin typeface="Candara" panose="020E0502030303020204" pitchFamily="34" charset="0"/>
              </a:rPr>
              <a:t>eading in the achievement of a safe and caring environment for children</a:t>
            </a:r>
          </a:p>
          <a:p>
            <a:pPr marL="0" indent="0" algn="ctr">
              <a:buNone/>
            </a:pPr>
            <a:endParaRPr lang="en-US" sz="3200" b="1" dirty="0">
              <a:solidFill>
                <a:srgbClr val="002060"/>
              </a:solidFill>
              <a:latin typeface="Candara" panose="020E0502030303020204" pitchFamily="34" charset="0"/>
            </a:endParaRPr>
          </a:p>
          <a:p>
            <a:pPr marL="0" indent="0" algn="ctr">
              <a:buNone/>
            </a:pPr>
            <a:r>
              <a:rPr lang="en-US" sz="3600" b="1" dirty="0">
                <a:solidFill>
                  <a:srgbClr val="C00000"/>
                </a:solidFill>
                <a:latin typeface="Candara" panose="020E0502030303020204" pitchFamily="34" charset="0"/>
              </a:rPr>
              <a:t>Our MISSION</a:t>
            </a:r>
          </a:p>
          <a:p>
            <a:pPr marL="0" indent="0" algn="ctr">
              <a:buNone/>
            </a:pPr>
            <a:r>
              <a:rPr lang="en-US" sz="3200" b="1" dirty="0">
                <a:solidFill>
                  <a:srgbClr val="002060"/>
                </a:solidFill>
                <a:effectLst>
                  <a:outerShdw blurRad="38100" dist="38100" dir="2700000" algn="tl">
                    <a:srgbClr val="000000">
                      <a:alpha val="43137"/>
                    </a:srgbClr>
                  </a:outerShdw>
                </a:effectLst>
                <a:latin typeface="Candara" panose="020E0502030303020204" pitchFamily="34" charset="0"/>
              </a:rPr>
              <a:t>W</a:t>
            </a:r>
            <a:r>
              <a:rPr lang="en-US" sz="3200" b="1" dirty="0">
                <a:solidFill>
                  <a:srgbClr val="002060"/>
                </a:solidFill>
                <a:latin typeface="Candara" panose="020E0502030303020204" pitchFamily="34" charset="0"/>
              </a:rPr>
              <a:t>e believe that children are our future and inspiration</a:t>
            </a:r>
          </a:p>
          <a:p>
            <a:pPr marL="0" indent="0" algn="ctr">
              <a:buNone/>
            </a:pPr>
            <a:r>
              <a:rPr lang="en-US" sz="3200" b="1" dirty="0">
                <a:solidFill>
                  <a:srgbClr val="002060"/>
                </a:solidFill>
                <a:effectLst>
                  <a:outerShdw blurRad="38100" dist="38100" dir="2700000" algn="tl">
                    <a:srgbClr val="000000">
                      <a:alpha val="43137"/>
                    </a:srgbClr>
                  </a:outerShdw>
                </a:effectLst>
                <a:latin typeface="Candara" panose="020E0502030303020204" pitchFamily="34" charset="0"/>
              </a:rPr>
              <a:t>W</a:t>
            </a:r>
            <a:r>
              <a:rPr lang="en-US" sz="3200" b="1" dirty="0">
                <a:solidFill>
                  <a:srgbClr val="002060"/>
                </a:solidFill>
                <a:latin typeface="Candara" panose="020E0502030303020204" pitchFamily="34" charset="0"/>
              </a:rPr>
              <a:t>e serve demarcated areas in the community of Springs &amp; Kwa-Thema, by identifying and protecting children at risk, promoting the nurturing, education and development of children generally</a:t>
            </a:r>
          </a:p>
          <a:p>
            <a:pPr marL="0" indent="0" algn="ctr">
              <a:buNone/>
            </a:pPr>
            <a:r>
              <a:rPr lang="en-US" sz="3200" b="1" dirty="0">
                <a:solidFill>
                  <a:srgbClr val="002060"/>
                </a:solidFill>
                <a:effectLst>
                  <a:outerShdw blurRad="38100" dist="38100" dir="2700000" algn="tl">
                    <a:srgbClr val="000000">
                      <a:alpha val="43137"/>
                    </a:srgbClr>
                  </a:outerShdw>
                </a:effectLst>
                <a:latin typeface="Candara" panose="020E0502030303020204" pitchFamily="34" charset="0"/>
              </a:rPr>
              <a:t>W</a:t>
            </a:r>
            <a:r>
              <a:rPr lang="en-US" sz="3200" b="1" dirty="0">
                <a:solidFill>
                  <a:srgbClr val="002060"/>
                </a:solidFill>
                <a:latin typeface="Candara" panose="020E0502030303020204" pitchFamily="34" charset="0"/>
              </a:rPr>
              <a:t>e seek to reduce the risk to children by finding, mobilizing, directing and developing resources towards care, protection, education and prevention</a:t>
            </a:r>
          </a:p>
          <a:p>
            <a:pPr marL="0" indent="0" algn="ctr">
              <a:buNone/>
            </a:pPr>
            <a:r>
              <a:rPr lang="en-US" sz="3200" b="1" dirty="0">
                <a:solidFill>
                  <a:srgbClr val="002060"/>
                </a:solidFill>
                <a:effectLst>
                  <a:outerShdw blurRad="38100" dist="38100" dir="2700000" algn="tl">
                    <a:srgbClr val="000000">
                      <a:alpha val="43137"/>
                    </a:srgbClr>
                  </a:outerShdw>
                </a:effectLst>
                <a:latin typeface="Candara" panose="020E0502030303020204" pitchFamily="34" charset="0"/>
              </a:rPr>
              <a:t>W</a:t>
            </a:r>
            <a:r>
              <a:rPr lang="en-US" sz="3200" b="1" dirty="0">
                <a:solidFill>
                  <a:srgbClr val="002060"/>
                </a:solidFill>
                <a:latin typeface="Candara" panose="020E0502030303020204" pitchFamily="34" charset="0"/>
              </a:rPr>
              <a:t>e teach children, parents and the community the rights of children, assisting and enabling them to claim these rights</a:t>
            </a:r>
          </a:p>
          <a:p>
            <a:pPr marL="0" indent="0" algn="ctr">
              <a:buNone/>
            </a:pPr>
            <a:r>
              <a:rPr lang="en-US" sz="3200" b="1" dirty="0">
                <a:solidFill>
                  <a:srgbClr val="002060"/>
                </a:solidFill>
                <a:effectLst>
                  <a:outerShdw blurRad="38100" dist="38100" dir="2700000" algn="tl">
                    <a:srgbClr val="000000">
                      <a:alpha val="43137"/>
                    </a:srgbClr>
                  </a:outerShdw>
                </a:effectLst>
                <a:latin typeface="Candara" panose="020E0502030303020204" pitchFamily="34" charset="0"/>
              </a:rPr>
              <a:t>W</a:t>
            </a:r>
            <a:r>
              <a:rPr lang="en-US" sz="3200" b="1" dirty="0">
                <a:solidFill>
                  <a:srgbClr val="002060"/>
                </a:solidFill>
                <a:latin typeface="Candara" panose="020E0502030303020204" pitchFamily="34" charset="0"/>
              </a:rPr>
              <a:t>e cooperate with others to provide these services</a:t>
            </a:r>
          </a:p>
          <a:p>
            <a:pPr marL="0" indent="0" algn="ctr">
              <a:buNone/>
            </a:pPr>
            <a:r>
              <a:rPr lang="en-US" sz="3200" b="1" dirty="0">
                <a:solidFill>
                  <a:srgbClr val="002060"/>
                </a:solidFill>
                <a:effectLst>
                  <a:outerShdw blurRad="38100" dist="38100" dir="2700000" algn="tl">
                    <a:srgbClr val="000000">
                      <a:alpha val="43137"/>
                    </a:srgbClr>
                  </a:outerShdw>
                </a:effectLst>
                <a:latin typeface="Candara" panose="020E0502030303020204" pitchFamily="34" charset="0"/>
              </a:rPr>
              <a:t>O</a:t>
            </a:r>
            <a:r>
              <a:rPr lang="en-US" sz="3200" b="1" dirty="0">
                <a:solidFill>
                  <a:srgbClr val="002060"/>
                </a:solidFill>
                <a:latin typeface="Candara" panose="020E0502030303020204" pitchFamily="34" charset="0"/>
              </a:rPr>
              <a:t>ur services are professional, aimed at strengthening family life and focused on family preservation, applying the principles of transparency, inclusivity, accessibility and accountability</a:t>
            </a:r>
          </a:p>
          <a:p>
            <a:endParaRPr lang="en-US" dirty="0">
              <a:latin typeface="Candara" panose="020E0502030303020204" pitchFamily="34" charset="0"/>
            </a:endParaRPr>
          </a:p>
        </p:txBody>
      </p:sp>
      <p:pic>
        <p:nvPicPr>
          <p:cNvPr id="2" name="Picture 1">
            <a:extLst>
              <a:ext uri="{FF2B5EF4-FFF2-40B4-BE49-F238E27FC236}">
                <a16:creationId xmlns:a16="http://schemas.microsoft.com/office/drawing/2014/main" id="{69CD53F9-CB8A-F293-10CF-FE6CBEE8EA4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06" y="4338399"/>
            <a:ext cx="1366850" cy="1366850"/>
          </a:xfrm>
          <a:prstGeom prst="rect">
            <a:avLst/>
          </a:prstGeom>
          <a:noFill/>
          <a:ln>
            <a:noFill/>
          </a:ln>
        </p:spPr>
      </p:pic>
      <p:sp>
        <p:nvSpPr>
          <p:cNvPr id="3" name="Title 2">
            <a:extLst>
              <a:ext uri="{FF2B5EF4-FFF2-40B4-BE49-F238E27FC236}">
                <a16:creationId xmlns:a16="http://schemas.microsoft.com/office/drawing/2014/main" id="{06449F59-53BD-4ECF-957F-7B6BA15DE965}"/>
              </a:ext>
            </a:extLst>
          </p:cNvPr>
          <p:cNvSpPr>
            <a:spLocks noGrp="1"/>
          </p:cNvSpPr>
          <p:nvPr>
            <p:ph type="title"/>
          </p:nvPr>
        </p:nvSpPr>
        <p:spPr>
          <a:xfrm rot="19228422">
            <a:off x="-872279" y="1007708"/>
            <a:ext cx="5670416" cy="1075748"/>
          </a:xfrm>
        </p:spPr>
        <p:txBody>
          <a:bodyPr/>
          <a:lstStyle/>
          <a:p>
            <a:pPr algn="ctr"/>
            <a:r>
              <a:rPr lang="en-US" b="1" dirty="0">
                <a:latin typeface="Aharoni" panose="02010803020104030203" pitchFamily="2" charset="-79"/>
                <a:cs typeface="Aharoni" panose="02010803020104030203" pitchFamily="2" charset="-79"/>
              </a:rPr>
              <a:t>Vision &amp; Mission</a:t>
            </a:r>
          </a:p>
        </p:txBody>
      </p:sp>
    </p:spTree>
    <p:extLst>
      <p:ext uri="{BB962C8B-B14F-4D97-AF65-F5344CB8AC3E}">
        <p14:creationId xmlns:p14="http://schemas.microsoft.com/office/powerpoint/2010/main" val="569283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000"/>
                                        <p:tgtEl>
                                          <p:spTgt spid="4">
                                            <p:bg/>
                                          </p:spTgt>
                                        </p:tgtEl>
                                      </p:cBhvr>
                                    </p:animEffect>
                                    <p:anim calcmode="lin" valueType="num">
                                      <p:cBhvr>
                                        <p:cTn id="8" dur="1000" fill="hold"/>
                                        <p:tgtEl>
                                          <p:spTgt spid="4">
                                            <p:bg/>
                                          </p:spTgt>
                                        </p:tgtEl>
                                        <p:attrNameLst>
                                          <p:attrName>ppt_x</p:attrName>
                                        </p:attrNameLst>
                                      </p:cBhvr>
                                      <p:tavLst>
                                        <p:tav tm="0">
                                          <p:val>
                                            <p:strVal val="#ppt_x"/>
                                          </p:val>
                                        </p:tav>
                                        <p:tav tm="100000">
                                          <p:val>
                                            <p:strVal val="#ppt_x"/>
                                          </p:val>
                                        </p:tav>
                                      </p:tavLst>
                                    </p:anim>
                                    <p:anim calcmode="lin" valueType="num">
                                      <p:cBhvr>
                                        <p:cTn id="9" dur="1000" fill="hold"/>
                                        <p:tgtEl>
                                          <p:spTgt spid="4">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4">
                                            <p:txEl>
                                              <p:pRg st="9" end="9"/>
                                            </p:txEl>
                                          </p:spTgt>
                                        </p:tgtEl>
                                        <p:attrNameLst>
                                          <p:attrName>style.visibility</p:attrName>
                                        </p:attrNameLst>
                                      </p:cBhvr>
                                      <p:to>
                                        <p:strVal val="visible"/>
                                      </p:to>
                                    </p:set>
                                    <p:animEffect transition="in" filter="fade">
                                      <p:cBhvr>
                                        <p:cTn id="63" dur="1000"/>
                                        <p:tgtEl>
                                          <p:spTgt spid="4">
                                            <p:txEl>
                                              <p:pRg st="9" end="9"/>
                                            </p:txEl>
                                          </p:spTgt>
                                        </p:tgtEl>
                                      </p:cBhvr>
                                    </p:animEffect>
                                    <p:anim calcmode="lin" valueType="num">
                                      <p:cBhvr>
                                        <p:cTn id="6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grpId="0" nodeType="clickEffect">
                                  <p:stCondLst>
                                    <p:cond delay="0"/>
                                  </p:stCondLst>
                                  <p:childTnLst>
                                    <p:set>
                                      <p:cBhvr>
                                        <p:cTn id="69" dur="1" fill="hold">
                                          <p:stCondLst>
                                            <p:cond delay="0"/>
                                          </p:stCondLst>
                                        </p:cTn>
                                        <p:tgtEl>
                                          <p:spTgt spid="4">
                                            <p:txEl>
                                              <p:pRg st="10" end="10"/>
                                            </p:txEl>
                                          </p:spTgt>
                                        </p:tgtEl>
                                        <p:attrNameLst>
                                          <p:attrName>style.visibility</p:attrName>
                                        </p:attrNameLst>
                                      </p:cBhvr>
                                      <p:to>
                                        <p:strVal val="visible"/>
                                      </p:to>
                                    </p:set>
                                    <p:animEffect transition="in" filter="fade">
                                      <p:cBhvr>
                                        <p:cTn id="70" dur="1000"/>
                                        <p:tgtEl>
                                          <p:spTgt spid="4">
                                            <p:txEl>
                                              <p:pRg st="10" end="10"/>
                                            </p:txEl>
                                          </p:spTgt>
                                        </p:tgtEl>
                                      </p:cBhvr>
                                    </p:animEffect>
                                    <p:anim calcmode="lin" valueType="num">
                                      <p:cBhvr>
                                        <p:cTn id="71"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1C8A33-A0A2-9B89-1CB8-4A3ED1300EC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90314" y="4563319"/>
            <a:ext cx="1446245" cy="1543649"/>
          </a:xfrm>
          <a:prstGeom prst="rect">
            <a:avLst/>
          </a:prstGeom>
          <a:noFill/>
          <a:ln>
            <a:noFill/>
          </a:ln>
        </p:spPr>
      </p:pic>
      <p:sp>
        <p:nvSpPr>
          <p:cNvPr id="25" name="TextBox 24">
            <a:extLst>
              <a:ext uri="{FF2B5EF4-FFF2-40B4-BE49-F238E27FC236}">
                <a16:creationId xmlns:a16="http://schemas.microsoft.com/office/drawing/2014/main" id="{21953E29-1780-9FA7-9F6D-63A479D18D6A}"/>
              </a:ext>
            </a:extLst>
          </p:cNvPr>
          <p:cNvSpPr txBox="1"/>
          <p:nvPr/>
        </p:nvSpPr>
        <p:spPr>
          <a:xfrm>
            <a:off x="2632429" y="123406"/>
            <a:ext cx="6097656" cy="869918"/>
          </a:xfrm>
          <a:prstGeom prst="rect">
            <a:avLst/>
          </a:prstGeom>
          <a:solidFill>
            <a:srgbClr val="CCFF66"/>
          </a:solidFill>
          <a:ln>
            <a:noFill/>
          </a:ln>
        </p:spPr>
        <p:txBody>
          <a:bodyPr wrap="square">
            <a:spAutoFit/>
          </a:bodyPr>
          <a:lstStyle/>
          <a:p>
            <a:pPr marL="0" indent="0" algn="ctr">
              <a:lnSpc>
                <a:spcPct val="150000"/>
              </a:lnSpc>
              <a:spcBef>
                <a:spcPts val="0"/>
              </a:spcBef>
              <a:buNone/>
            </a:pPr>
            <a:r>
              <a:rPr lang="en-ZA" sz="1800" b="1" dirty="0">
                <a:latin typeface="Century Schoolbook" panose="02040604050505020304" pitchFamily="18" charset="0"/>
                <a:ea typeface="Century Schoolbook" panose="02040604050505020304" pitchFamily="18" charset="0"/>
                <a:cs typeface="Century Schoolbook" panose="02040604050505020304" pitchFamily="18" charset="0"/>
              </a:rPr>
              <a:t>FROM THE DESK OF THE CHAIRPERSON</a:t>
            </a:r>
          </a:p>
          <a:p>
            <a:pPr marL="0" indent="0" algn="ctr">
              <a:lnSpc>
                <a:spcPct val="150000"/>
              </a:lnSpc>
              <a:spcBef>
                <a:spcPts val="0"/>
              </a:spcBef>
              <a:buNone/>
            </a:pPr>
            <a:r>
              <a:rPr lang="en-ZA" sz="1800" b="1" dirty="0">
                <a:effectLst/>
                <a:latin typeface="Century Schoolbook" panose="02040604050505020304" pitchFamily="18" charset="0"/>
                <a:ea typeface="Century Schoolbook" panose="02040604050505020304" pitchFamily="18" charset="0"/>
                <a:cs typeface="Century Schoolbook" panose="02040604050505020304" pitchFamily="18" charset="0"/>
              </a:rPr>
              <a:t>OF SPRINGS &amp; KWA-</a:t>
            </a:r>
            <a:r>
              <a:rPr lang="en-ZA" sz="1800" b="1" dirty="0">
                <a:latin typeface="Century Schoolbook" panose="02040604050505020304" pitchFamily="18" charset="0"/>
                <a:ea typeface="Century Schoolbook" panose="02040604050505020304" pitchFamily="18" charset="0"/>
                <a:cs typeface="Century Schoolbook" panose="02040604050505020304" pitchFamily="18" charset="0"/>
              </a:rPr>
              <a:t>THEMA CHILD WELFARE</a:t>
            </a:r>
            <a:endParaRPr lang="en-ZA" sz="1800" b="1" dirty="0">
              <a:effectLst/>
              <a:latin typeface="Century Schoolbook" panose="02040604050505020304" pitchFamily="18" charset="0"/>
              <a:ea typeface="Century Schoolbook" panose="02040604050505020304" pitchFamily="18" charset="0"/>
              <a:cs typeface="Century Schoolbook" panose="02040604050505020304" pitchFamily="18" charset="0"/>
            </a:endParaRPr>
          </a:p>
        </p:txBody>
      </p:sp>
      <p:sp>
        <p:nvSpPr>
          <p:cNvPr id="2" name="TextBox 1">
            <a:extLst>
              <a:ext uri="{FF2B5EF4-FFF2-40B4-BE49-F238E27FC236}">
                <a16:creationId xmlns:a16="http://schemas.microsoft.com/office/drawing/2014/main" id="{5D63DF19-33CF-A344-03DC-C6185A493836}"/>
              </a:ext>
            </a:extLst>
          </p:cNvPr>
          <p:cNvSpPr txBox="1"/>
          <p:nvPr/>
        </p:nvSpPr>
        <p:spPr>
          <a:xfrm>
            <a:off x="55441" y="993324"/>
            <a:ext cx="12081118" cy="4520725"/>
          </a:xfrm>
          <a:prstGeom prst="rect">
            <a:avLst/>
          </a:prstGeom>
          <a:noFill/>
          <a:ln>
            <a:solidFill>
              <a:schemeClr val="tx1"/>
            </a:solidFill>
            <a:prstDash val="solid"/>
          </a:ln>
        </p:spPr>
        <p:txBody>
          <a:bodyPr wrap="square" rtlCol="0">
            <a:spAutoFit/>
          </a:bodyPr>
          <a:lstStyle/>
          <a:p>
            <a:pPr algn="r">
              <a:lnSpc>
                <a:spcPct val="115000"/>
              </a:lnSpc>
              <a:spcAft>
                <a:spcPts val="1000"/>
              </a:spcAft>
            </a:pPr>
            <a:r>
              <a:rPr lang="en-US" sz="1600" b="1" dirty="0">
                <a:solidFill>
                  <a:srgbClr val="FE8637"/>
                </a:solidFill>
                <a:effectLst/>
                <a:latin typeface="Candara" panose="020E0502030303020204" pitchFamily="34" charset="0"/>
                <a:ea typeface="Century Schoolbook" panose="02040604050505020304" pitchFamily="18" charset="0"/>
                <a:cs typeface="Century Schoolbook" panose="02040604050505020304" pitchFamily="18" charset="0"/>
              </a:rPr>
              <a:t>9/26/2025</a:t>
            </a:r>
            <a:endParaRPr lang="en-ZA" sz="1600" b="1" dirty="0">
              <a:solidFill>
                <a:srgbClr val="FE8637"/>
              </a:solidFill>
              <a:latin typeface="Candara" panose="020E0502030303020204" pitchFamily="34" charset="0"/>
              <a:ea typeface="Century Schoolbook" panose="02040604050505020304" pitchFamily="18" charset="0"/>
              <a:cs typeface="Century Schoolbook" panose="02040604050505020304" pitchFamily="18" charset="0"/>
            </a:endParaRPr>
          </a:p>
          <a:p>
            <a:pPr algn="ctr">
              <a:lnSpc>
                <a:spcPct val="115000"/>
              </a:lnSpc>
              <a:spcAft>
                <a:spcPts val="1000"/>
              </a:spcAft>
            </a:pPr>
            <a:r>
              <a:rPr lang="en-US" b="1" dirty="0"/>
              <a:t>Greetings to all </a:t>
            </a:r>
            <a:endParaRPr lang="en-ZA" b="1" dirty="0"/>
          </a:p>
          <a:p>
            <a:pPr algn="ctr"/>
            <a:r>
              <a:rPr lang="en-US" dirty="0"/>
              <a:t>The past 3 years have been taxing on most of the NPO’s for various reasons. In my capacity as Chairperson for our organization for numerous years now I have been dealing with many NPO’s and many of their challenges are ours as well. </a:t>
            </a:r>
          </a:p>
          <a:p>
            <a:pPr algn="ctr"/>
            <a:endParaRPr lang="en-ZA" dirty="0"/>
          </a:p>
          <a:p>
            <a:pPr algn="ctr"/>
            <a:r>
              <a:rPr lang="en-US" dirty="0"/>
              <a:t>We continue to hope that our challenges will abate as DSD continues to create better systems in place for the smooth operational relations between DSD and NPO’s.</a:t>
            </a:r>
            <a:endParaRPr lang="en-ZA" dirty="0"/>
          </a:p>
          <a:p>
            <a:pPr algn="ctr"/>
            <a:endParaRPr lang="en-US" dirty="0"/>
          </a:p>
          <a:p>
            <a:pPr algn="ctr"/>
            <a:r>
              <a:rPr lang="en-US" dirty="0"/>
              <a:t>We continue to have finance challenges as the DSD has tightened our budget for funding and there does </a:t>
            </a:r>
          </a:p>
          <a:p>
            <a:pPr algn="ctr"/>
            <a:r>
              <a:rPr lang="en-US" dirty="0"/>
              <a:t>not seem like there is much place for increases in the foreseeable future putting a huge strain on our </a:t>
            </a:r>
          </a:p>
          <a:p>
            <a:pPr algn="ctr"/>
            <a:r>
              <a:rPr lang="en-US" dirty="0"/>
              <a:t>finances as expenses go up. Coupled with this the DSD has for 2 years delayed </a:t>
            </a:r>
          </a:p>
          <a:p>
            <a:pPr algn="ctr"/>
            <a:r>
              <a:rPr lang="en-US" dirty="0"/>
              <a:t>our funding for 2 out the 3 months which puts a huge strain on our operations and a </a:t>
            </a:r>
          </a:p>
          <a:p>
            <a:pPr algn="ctr"/>
            <a:r>
              <a:rPr lang="en-US" dirty="0"/>
              <a:t>bad standing with our creditors. Staff could not come to work and expenses could not be paid on </a:t>
            </a:r>
          </a:p>
          <a:p>
            <a:pPr algn="ctr"/>
            <a:r>
              <a:rPr lang="en-US" dirty="0"/>
              <a:t>time all causing delays in service delivery and getting a bad record with our creditors. </a:t>
            </a:r>
            <a:endParaRPr lang="en-ZA" dirty="0"/>
          </a:p>
          <a:p>
            <a:pPr>
              <a:spcAft>
                <a:spcPts val="2400"/>
              </a:spcAft>
            </a:pPr>
            <a:endParaRPr lang="en-ZA" sz="1600" b="1" dirty="0">
              <a:solidFill>
                <a:srgbClr val="414751"/>
              </a:solidFill>
              <a:effectLst/>
              <a:latin typeface="Candara" panose="020E0502030303020204" pitchFamily="34" charset="0"/>
              <a:ea typeface="Century Schoolbook" panose="02040604050505020304" pitchFamily="18" charset="0"/>
              <a:cs typeface="Century Schoolbook" panose="02040604050505020304" pitchFamily="18" charset="0"/>
            </a:endParaRPr>
          </a:p>
        </p:txBody>
      </p:sp>
    </p:spTree>
    <p:extLst>
      <p:ext uri="{BB962C8B-B14F-4D97-AF65-F5344CB8AC3E}">
        <p14:creationId xmlns:p14="http://schemas.microsoft.com/office/powerpoint/2010/main" val="599827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F9D0BC-923F-C9EB-1B68-7C0A3EC4868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70375" y="3822445"/>
            <a:ext cx="1730213" cy="1730213"/>
          </a:xfrm>
          <a:prstGeom prst="rect">
            <a:avLst/>
          </a:prstGeom>
          <a:noFill/>
          <a:ln>
            <a:noFill/>
          </a:ln>
        </p:spPr>
      </p:pic>
      <p:sp>
        <p:nvSpPr>
          <p:cNvPr id="2" name="TextBox 1">
            <a:extLst>
              <a:ext uri="{FF2B5EF4-FFF2-40B4-BE49-F238E27FC236}">
                <a16:creationId xmlns:a16="http://schemas.microsoft.com/office/drawing/2014/main" id="{B3A7FFEA-BEA1-9D9A-B274-C0DECF8E8E6C}"/>
              </a:ext>
            </a:extLst>
          </p:cNvPr>
          <p:cNvSpPr txBox="1"/>
          <p:nvPr/>
        </p:nvSpPr>
        <p:spPr>
          <a:xfrm>
            <a:off x="2711939" y="80219"/>
            <a:ext cx="6097656" cy="869918"/>
          </a:xfrm>
          <a:prstGeom prst="rect">
            <a:avLst/>
          </a:prstGeom>
          <a:solidFill>
            <a:srgbClr val="CCFF66"/>
          </a:solidFill>
          <a:ln>
            <a:noFill/>
          </a:ln>
        </p:spPr>
        <p:txBody>
          <a:bodyPr wrap="square">
            <a:spAutoFit/>
          </a:bodyPr>
          <a:lstStyle/>
          <a:p>
            <a:pPr marL="0" indent="0" algn="ctr">
              <a:lnSpc>
                <a:spcPct val="150000"/>
              </a:lnSpc>
              <a:spcBef>
                <a:spcPts val="0"/>
              </a:spcBef>
              <a:buNone/>
            </a:pPr>
            <a:r>
              <a:rPr lang="en-ZA" sz="1800" b="1" dirty="0">
                <a:latin typeface="Century Schoolbook" panose="02040604050505020304" pitchFamily="18" charset="0"/>
                <a:ea typeface="Century Schoolbook" panose="02040604050505020304" pitchFamily="18" charset="0"/>
                <a:cs typeface="Century Schoolbook" panose="02040604050505020304" pitchFamily="18" charset="0"/>
              </a:rPr>
              <a:t>FROM THE DESK OF THE CHAIRPERSON</a:t>
            </a:r>
          </a:p>
          <a:p>
            <a:pPr marL="0" indent="0" algn="ctr">
              <a:lnSpc>
                <a:spcPct val="150000"/>
              </a:lnSpc>
              <a:spcBef>
                <a:spcPts val="0"/>
              </a:spcBef>
              <a:buNone/>
            </a:pPr>
            <a:r>
              <a:rPr lang="en-ZA" sz="1800" b="1" dirty="0">
                <a:effectLst/>
                <a:latin typeface="Century Schoolbook" panose="02040604050505020304" pitchFamily="18" charset="0"/>
                <a:ea typeface="Century Schoolbook" panose="02040604050505020304" pitchFamily="18" charset="0"/>
                <a:cs typeface="Century Schoolbook" panose="02040604050505020304" pitchFamily="18" charset="0"/>
              </a:rPr>
              <a:t>OF SPRINGS &amp; KWA-</a:t>
            </a:r>
            <a:r>
              <a:rPr lang="en-ZA" sz="1800" b="1" dirty="0">
                <a:latin typeface="Century Schoolbook" panose="02040604050505020304" pitchFamily="18" charset="0"/>
                <a:ea typeface="Century Schoolbook" panose="02040604050505020304" pitchFamily="18" charset="0"/>
                <a:cs typeface="Century Schoolbook" panose="02040604050505020304" pitchFamily="18" charset="0"/>
              </a:rPr>
              <a:t>THEMA CHILD WELFARE</a:t>
            </a:r>
            <a:endParaRPr lang="en-ZA" sz="1800" b="1" dirty="0">
              <a:effectLst/>
              <a:latin typeface="Century Schoolbook" panose="02040604050505020304" pitchFamily="18" charset="0"/>
              <a:ea typeface="Century Schoolbook" panose="02040604050505020304" pitchFamily="18" charset="0"/>
              <a:cs typeface="Century Schoolbook" panose="02040604050505020304" pitchFamily="18" charset="0"/>
            </a:endParaRPr>
          </a:p>
        </p:txBody>
      </p:sp>
      <p:sp>
        <p:nvSpPr>
          <p:cNvPr id="3" name="TextBox 2">
            <a:extLst>
              <a:ext uri="{FF2B5EF4-FFF2-40B4-BE49-F238E27FC236}">
                <a16:creationId xmlns:a16="http://schemas.microsoft.com/office/drawing/2014/main" id="{90312411-A7C7-E240-E971-C153B5609EC2}"/>
              </a:ext>
            </a:extLst>
          </p:cNvPr>
          <p:cNvSpPr txBox="1"/>
          <p:nvPr/>
        </p:nvSpPr>
        <p:spPr>
          <a:xfrm>
            <a:off x="541176" y="1028343"/>
            <a:ext cx="11159412" cy="4524315"/>
          </a:xfrm>
          <a:prstGeom prst="rect">
            <a:avLst/>
          </a:prstGeom>
          <a:noFill/>
          <a:ln w="19050">
            <a:solidFill>
              <a:schemeClr val="tx1"/>
            </a:solidFill>
          </a:ln>
        </p:spPr>
        <p:txBody>
          <a:bodyPr wrap="square" rtlCol="0">
            <a:spAutoFit/>
          </a:bodyPr>
          <a:lstStyle/>
          <a:p>
            <a:pPr algn="ctr"/>
            <a:r>
              <a:rPr lang="en-US" dirty="0"/>
              <a:t>Even though the Department of Social Development pays their tranches late we are truly grateful for their contribution not only in the funding, but the help they give us in solving some our challenges. </a:t>
            </a:r>
          </a:p>
          <a:p>
            <a:pPr algn="ctr"/>
            <a:endParaRPr lang="en-ZA" dirty="0"/>
          </a:p>
          <a:p>
            <a:pPr algn="ctr"/>
            <a:r>
              <a:rPr lang="en-US" dirty="0"/>
              <a:t>We have also had to do some essential building and equipment maintenance as the building and equipment  is beginning to show its age which has put a further strain on our budget. We would like to thank all the board members this past year for their commitment and dedication in keeping our organization running  And our staff for their dedication and loyal years of service to the organisation for without them we wouldn’t be where we are today  </a:t>
            </a:r>
            <a:endParaRPr lang="en-ZA" dirty="0"/>
          </a:p>
          <a:p>
            <a:pPr algn="ctr"/>
            <a:r>
              <a:rPr lang="en-US" dirty="0"/>
              <a:t>For those interested in joining our team through “joining hands” we have a needs list that you can help us with. You can do so by giving a donation to a specific need or you can help by donating your specific “services” or by even putting us in contact with someone who would be interested in helping us. If interested please give your name to Rose at the end of our AGM meeting thank you for your support. </a:t>
            </a:r>
          </a:p>
          <a:p>
            <a:pPr algn="just"/>
            <a:endParaRPr lang="en-ZA" dirty="0">
              <a:latin typeface="Candara" panose="020E0502030303020204" pitchFamily="34" charset="0"/>
            </a:endParaRPr>
          </a:p>
          <a:p>
            <a:pPr algn="ctr"/>
            <a:r>
              <a:rPr lang="en-ZA" b="1" dirty="0">
                <a:solidFill>
                  <a:srgbClr val="002060"/>
                </a:solidFill>
                <a:latin typeface="+mj-lt"/>
              </a:rPr>
              <a:t>Greetings from your faithful servant</a:t>
            </a:r>
          </a:p>
          <a:p>
            <a:pPr algn="ctr"/>
            <a:endParaRPr lang="en-ZA" b="1" dirty="0">
              <a:solidFill>
                <a:srgbClr val="002060"/>
              </a:solidFill>
              <a:latin typeface="+mj-lt"/>
            </a:endParaRPr>
          </a:p>
          <a:p>
            <a:pPr algn="ctr"/>
            <a:r>
              <a:rPr lang="en-ZA" b="1" dirty="0">
                <a:solidFill>
                  <a:srgbClr val="002060"/>
                </a:solidFill>
                <a:latin typeface="+mj-lt"/>
              </a:rPr>
              <a:t>Dario </a:t>
            </a:r>
            <a:r>
              <a:rPr lang="en-ZA" b="1" dirty="0" err="1">
                <a:solidFill>
                  <a:srgbClr val="002060"/>
                </a:solidFill>
                <a:latin typeface="+mj-lt"/>
              </a:rPr>
              <a:t>Froli</a:t>
            </a:r>
            <a:endParaRPr lang="en-ZA" b="1" dirty="0">
              <a:solidFill>
                <a:srgbClr val="002060"/>
              </a:solidFill>
              <a:latin typeface="+mj-lt"/>
            </a:endParaRPr>
          </a:p>
          <a:p>
            <a:pPr algn="ctr"/>
            <a:r>
              <a:rPr lang="en-ZA" b="1" dirty="0">
                <a:solidFill>
                  <a:srgbClr val="002060"/>
                </a:solidFill>
                <a:latin typeface="+mj-lt"/>
              </a:rPr>
              <a:t>Chairperson</a:t>
            </a:r>
            <a:endParaRPr lang="en-US" b="1" dirty="0">
              <a:solidFill>
                <a:srgbClr val="002060"/>
              </a:solidFill>
              <a:latin typeface="+mj-lt"/>
            </a:endParaRPr>
          </a:p>
        </p:txBody>
      </p:sp>
    </p:spTree>
    <p:extLst>
      <p:ext uri="{BB962C8B-B14F-4D97-AF65-F5344CB8AC3E}">
        <p14:creationId xmlns:p14="http://schemas.microsoft.com/office/powerpoint/2010/main" val="2408856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F479F86-BE1C-45BD-3F13-34DA55ECAD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00931"/>
            <a:ext cx="3524250" cy="2309812"/>
          </a:xfrm>
          <a:prstGeom prst="rect">
            <a:avLst/>
          </a:prstGeom>
        </p:spPr>
      </p:pic>
      <p:pic>
        <p:nvPicPr>
          <p:cNvPr id="9" name="Picture 8">
            <a:extLst>
              <a:ext uri="{FF2B5EF4-FFF2-40B4-BE49-F238E27FC236}">
                <a16:creationId xmlns:a16="http://schemas.microsoft.com/office/drawing/2014/main" id="{2885B105-39A2-41F1-C902-A7BC3E1D23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6314" y="1766283"/>
            <a:ext cx="4125686" cy="2779108"/>
          </a:xfrm>
          <a:prstGeom prst="rect">
            <a:avLst/>
          </a:prstGeom>
        </p:spPr>
      </p:pic>
      <p:pic>
        <p:nvPicPr>
          <p:cNvPr id="3" name="Picture 2">
            <a:extLst>
              <a:ext uri="{FF2B5EF4-FFF2-40B4-BE49-F238E27FC236}">
                <a16:creationId xmlns:a16="http://schemas.microsoft.com/office/drawing/2014/main" id="{F3245449-D534-A99C-6FF9-1D712643EA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0315" y="-2"/>
            <a:ext cx="5143500" cy="6858002"/>
          </a:xfrm>
          <a:custGeom>
            <a:avLst/>
            <a:gdLst>
              <a:gd name="connsiteX0" fmla="*/ 0 w 5143500"/>
              <a:gd name="connsiteY0" fmla="*/ 0 h 6858002"/>
              <a:gd name="connsiteX1" fmla="*/ 520065 w 5143500"/>
              <a:gd name="connsiteY1" fmla="*/ 0 h 6858002"/>
              <a:gd name="connsiteX2" fmla="*/ 1143000 w 5143500"/>
              <a:gd name="connsiteY2" fmla="*/ 0 h 6858002"/>
              <a:gd name="connsiteX3" fmla="*/ 1817370 w 5143500"/>
              <a:gd name="connsiteY3" fmla="*/ 0 h 6858002"/>
              <a:gd name="connsiteX4" fmla="*/ 2337435 w 5143500"/>
              <a:gd name="connsiteY4" fmla="*/ 0 h 6858002"/>
              <a:gd name="connsiteX5" fmla="*/ 2754630 w 5143500"/>
              <a:gd name="connsiteY5" fmla="*/ 0 h 6858002"/>
              <a:gd name="connsiteX6" fmla="*/ 3377565 w 5143500"/>
              <a:gd name="connsiteY6" fmla="*/ 0 h 6858002"/>
              <a:gd name="connsiteX7" fmla="*/ 4000500 w 5143500"/>
              <a:gd name="connsiteY7" fmla="*/ 0 h 6858002"/>
              <a:gd name="connsiteX8" fmla="*/ 4572000 w 5143500"/>
              <a:gd name="connsiteY8" fmla="*/ 0 h 6858002"/>
              <a:gd name="connsiteX9" fmla="*/ 5143500 w 5143500"/>
              <a:gd name="connsiteY9" fmla="*/ 0 h 6858002"/>
              <a:gd name="connsiteX10" fmla="*/ 5143500 w 5143500"/>
              <a:gd name="connsiteY10" fmla="*/ 434340 h 6858002"/>
              <a:gd name="connsiteX11" fmla="*/ 5143500 w 5143500"/>
              <a:gd name="connsiteY11" fmla="*/ 868680 h 6858002"/>
              <a:gd name="connsiteX12" fmla="*/ 5143500 w 5143500"/>
              <a:gd name="connsiteY12" fmla="*/ 1234440 h 6858002"/>
              <a:gd name="connsiteX13" fmla="*/ 5143500 w 5143500"/>
              <a:gd name="connsiteY13" fmla="*/ 1805941 h 6858002"/>
              <a:gd name="connsiteX14" fmla="*/ 5143500 w 5143500"/>
              <a:gd name="connsiteY14" fmla="*/ 2446021 h 6858002"/>
              <a:gd name="connsiteX15" fmla="*/ 5143500 w 5143500"/>
              <a:gd name="connsiteY15" fmla="*/ 3017521 h 6858002"/>
              <a:gd name="connsiteX16" fmla="*/ 5143500 w 5143500"/>
              <a:gd name="connsiteY16" fmla="*/ 3657601 h 6858002"/>
              <a:gd name="connsiteX17" fmla="*/ 5143500 w 5143500"/>
              <a:gd name="connsiteY17" fmla="*/ 4366261 h 6858002"/>
              <a:gd name="connsiteX18" fmla="*/ 5143500 w 5143500"/>
              <a:gd name="connsiteY18" fmla="*/ 4800601 h 6858002"/>
              <a:gd name="connsiteX19" fmla="*/ 5143500 w 5143500"/>
              <a:gd name="connsiteY19" fmla="*/ 5303522 h 6858002"/>
              <a:gd name="connsiteX20" fmla="*/ 5143500 w 5143500"/>
              <a:gd name="connsiteY20" fmla="*/ 5943602 h 6858002"/>
              <a:gd name="connsiteX21" fmla="*/ 5143500 w 5143500"/>
              <a:gd name="connsiteY21" fmla="*/ 6858002 h 6858002"/>
              <a:gd name="connsiteX22" fmla="*/ 4623435 w 5143500"/>
              <a:gd name="connsiteY22" fmla="*/ 6858002 h 6858002"/>
              <a:gd name="connsiteX23" fmla="*/ 4103370 w 5143500"/>
              <a:gd name="connsiteY23" fmla="*/ 6858002 h 6858002"/>
              <a:gd name="connsiteX24" fmla="*/ 3686175 w 5143500"/>
              <a:gd name="connsiteY24" fmla="*/ 6858002 h 6858002"/>
              <a:gd name="connsiteX25" fmla="*/ 3268980 w 5143500"/>
              <a:gd name="connsiteY25" fmla="*/ 6858002 h 6858002"/>
              <a:gd name="connsiteX26" fmla="*/ 2594610 w 5143500"/>
              <a:gd name="connsiteY26" fmla="*/ 6858002 h 6858002"/>
              <a:gd name="connsiteX27" fmla="*/ 2177415 w 5143500"/>
              <a:gd name="connsiteY27" fmla="*/ 6858002 h 6858002"/>
              <a:gd name="connsiteX28" fmla="*/ 1503045 w 5143500"/>
              <a:gd name="connsiteY28" fmla="*/ 6858002 h 6858002"/>
              <a:gd name="connsiteX29" fmla="*/ 828675 w 5143500"/>
              <a:gd name="connsiteY29" fmla="*/ 6858002 h 6858002"/>
              <a:gd name="connsiteX30" fmla="*/ 0 w 5143500"/>
              <a:gd name="connsiteY30" fmla="*/ 6858002 h 6858002"/>
              <a:gd name="connsiteX31" fmla="*/ 0 w 5143500"/>
              <a:gd name="connsiteY31" fmla="*/ 6423662 h 6858002"/>
              <a:gd name="connsiteX32" fmla="*/ 0 w 5143500"/>
              <a:gd name="connsiteY32" fmla="*/ 5715002 h 6858002"/>
              <a:gd name="connsiteX33" fmla="*/ 0 w 5143500"/>
              <a:gd name="connsiteY33" fmla="*/ 5349242 h 6858002"/>
              <a:gd name="connsiteX34" fmla="*/ 0 w 5143500"/>
              <a:gd name="connsiteY34" fmla="*/ 4983481 h 6858002"/>
              <a:gd name="connsiteX35" fmla="*/ 0 w 5143500"/>
              <a:gd name="connsiteY35" fmla="*/ 4480561 h 6858002"/>
              <a:gd name="connsiteX36" fmla="*/ 0 w 5143500"/>
              <a:gd name="connsiteY36" fmla="*/ 4114801 h 6858002"/>
              <a:gd name="connsiteX37" fmla="*/ 0 w 5143500"/>
              <a:gd name="connsiteY37" fmla="*/ 3474721 h 6858002"/>
              <a:gd name="connsiteX38" fmla="*/ 0 w 5143500"/>
              <a:gd name="connsiteY38" fmla="*/ 2903221 h 6858002"/>
              <a:gd name="connsiteX39" fmla="*/ 0 w 5143500"/>
              <a:gd name="connsiteY39" fmla="*/ 2400301 h 6858002"/>
              <a:gd name="connsiteX40" fmla="*/ 0 w 5143500"/>
              <a:gd name="connsiteY40" fmla="*/ 1965961 h 6858002"/>
              <a:gd name="connsiteX41" fmla="*/ 0 w 5143500"/>
              <a:gd name="connsiteY41" fmla="*/ 1531620 h 6858002"/>
              <a:gd name="connsiteX42" fmla="*/ 0 w 5143500"/>
              <a:gd name="connsiteY42" fmla="*/ 1165860 h 6858002"/>
              <a:gd name="connsiteX43" fmla="*/ 0 w 5143500"/>
              <a:gd name="connsiteY43" fmla="*/ 525780 h 6858002"/>
              <a:gd name="connsiteX44" fmla="*/ 0 w 5143500"/>
              <a:gd name="connsiteY44"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143500" h="6858002" fill="none" extrusionOk="0">
                <a:moveTo>
                  <a:pt x="0" y="0"/>
                </a:moveTo>
                <a:cubicBezTo>
                  <a:pt x="256657" y="-3919"/>
                  <a:pt x="285322" y="17029"/>
                  <a:pt x="520065" y="0"/>
                </a:cubicBezTo>
                <a:cubicBezTo>
                  <a:pt x="754808" y="-17029"/>
                  <a:pt x="888484" y="8755"/>
                  <a:pt x="1143000" y="0"/>
                </a:cubicBezTo>
                <a:cubicBezTo>
                  <a:pt x="1397516" y="-8755"/>
                  <a:pt x="1654582" y="78013"/>
                  <a:pt x="1817370" y="0"/>
                </a:cubicBezTo>
                <a:cubicBezTo>
                  <a:pt x="1980158" y="-78013"/>
                  <a:pt x="2114760" y="61523"/>
                  <a:pt x="2337435" y="0"/>
                </a:cubicBezTo>
                <a:cubicBezTo>
                  <a:pt x="2560111" y="-61523"/>
                  <a:pt x="2562285" y="13143"/>
                  <a:pt x="2754630" y="0"/>
                </a:cubicBezTo>
                <a:cubicBezTo>
                  <a:pt x="2946975" y="-13143"/>
                  <a:pt x="3125613" y="26204"/>
                  <a:pt x="3377565" y="0"/>
                </a:cubicBezTo>
                <a:cubicBezTo>
                  <a:pt x="3629518" y="-26204"/>
                  <a:pt x="3721997" y="18445"/>
                  <a:pt x="4000500" y="0"/>
                </a:cubicBezTo>
                <a:cubicBezTo>
                  <a:pt x="4279003" y="-18445"/>
                  <a:pt x="4335663" y="24689"/>
                  <a:pt x="4572000" y="0"/>
                </a:cubicBezTo>
                <a:cubicBezTo>
                  <a:pt x="4808337" y="-24689"/>
                  <a:pt x="5011132" y="12036"/>
                  <a:pt x="5143500" y="0"/>
                </a:cubicBezTo>
                <a:cubicBezTo>
                  <a:pt x="5162813" y="120067"/>
                  <a:pt x="5133174" y="217871"/>
                  <a:pt x="5143500" y="434340"/>
                </a:cubicBezTo>
                <a:cubicBezTo>
                  <a:pt x="5153826" y="650809"/>
                  <a:pt x="5099557" y="739584"/>
                  <a:pt x="5143500" y="868680"/>
                </a:cubicBezTo>
                <a:cubicBezTo>
                  <a:pt x="5187443" y="997776"/>
                  <a:pt x="5105099" y="1159875"/>
                  <a:pt x="5143500" y="1234440"/>
                </a:cubicBezTo>
                <a:cubicBezTo>
                  <a:pt x="5181901" y="1309005"/>
                  <a:pt x="5076760" y="1544716"/>
                  <a:pt x="5143500" y="1805941"/>
                </a:cubicBezTo>
                <a:cubicBezTo>
                  <a:pt x="5210240" y="2067166"/>
                  <a:pt x="5095094" y="2242284"/>
                  <a:pt x="5143500" y="2446021"/>
                </a:cubicBezTo>
                <a:cubicBezTo>
                  <a:pt x="5191906" y="2649758"/>
                  <a:pt x="5093484" y="2887448"/>
                  <a:pt x="5143500" y="3017521"/>
                </a:cubicBezTo>
                <a:cubicBezTo>
                  <a:pt x="5193516" y="3147594"/>
                  <a:pt x="5094209" y="3375506"/>
                  <a:pt x="5143500" y="3657601"/>
                </a:cubicBezTo>
                <a:cubicBezTo>
                  <a:pt x="5192791" y="3939696"/>
                  <a:pt x="5087382" y="4040422"/>
                  <a:pt x="5143500" y="4366261"/>
                </a:cubicBezTo>
                <a:cubicBezTo>
                  <a:pt x="5199618" y="4692100"/>
                  <a:pt x="5117685" y="4619476"/>
                  <a:pt x="5143500" y="4800601"/>
                </a:cubicBezTo>
                <a:cubicBezTo>
                  <a:pt x="5169315" y="4981726"/>
                  <a:pt x="5122156" y="5071130"/>
                  <a:pt x="5143500" y="5303522"/>
                </a:cubicBezTo>
                <a:cubicBezTo>
                  <a:pt x="5164844" y="5535914"/>
                  <a:pt x="5109964" y="5717332"/>
                  <a:pt x="5143500" y="5943602"/>
                </a:cubicBezTo>
                <a:cubicBezTo>
                  <a:pt x="5177036" y="6169872"/>
                  <a:pt x="5036161" y="6430735"/>
                  <a:pt x="5143500" y="6858002"/>
                </a:cubicBezTo>
                <a:cubicBezTo>
                  <a:pt x="4933411" y="6869687"/>
                  <a:pt x="4741823" y="6825925"/>
                  <a:pt x="4623435" y="6858002"/>
                </a:cubicBezTo>
                <a:cubicBezTo>
                  <a:pt x="4505047" y="6890079"/>
                  <a:pt x="4302393" y="6834295"/>
                  <a:pt x="4103370" y="6858002"/>
                </a:cubicBezTo>
                <a:cubicBezTo>
                  <a:pt x="3904348" y="6881709"/>
                  <a:pt x="3820785" y="6857813"/>
                  <a:pt x="3686175" y="6858002"/>
                </a:cubicBezTo>
                <a:cubicBezTo>
                  <a:pt x="3551565" y="6858191"/>
                  <a:pt x="3427452" y="6854124"/>
                  <a:pt x="3268980" y="6858002"/>
                </a:cubicBezTo>
                <a:cubicBezTo>
                  <a:pt x="3110508" y="6861880"/>
                  <a:pt x="2833575" y="6798759"/>
                  <a:pt x="2594610" y="6858002"/>
                </a:cubicBezTo>
                <a:cubicBezTo>
                  <a:pt x="2355645" y="6917245"/>
                  <a:pt x="2311029" y="6846688"/>
                  <a:pt x="2177415" y="6858002"/>
                </a:cubicBezTo>
                <a:cubicBezTo>
                  <a:pt x="2043801" y="6869316"/>
                  <a:pt x="1731568" y="6844764"/>
                  <a:pt x="1503045" y="6858002"/>
                </a:cubicBezTo>
                <a:cubicBezTo>
                  <a:pt x="1274522" y="6871240"/>
                  <a:pt x="1023758" y="6836053"/>
                  <a:pt x="828675" y="6858002"/>
                </a:cubicBezTo>
                <a:cubicBezTo>
                  <a:pt x="633592" y="6879951"/>
                  <a:pt x="283930" y="6835325"/>
                  <a:pt x="0" y="6858002"/>
                </a:cubicBezTo>
                <a:cubicBezTo>
                  <a:pt x="-3571" y="6682321"/>
                  <a:pt x="17082" y="6577851"/>
                  <a:pt x="0" y="6423662"/>
                </a:cubicBezTo>
                <a:cubicBezTo>
                  <a:pt x="-17082" y="6269473"/>
                  <a:pt x="3108" y="5978744"/>
                  <a:pt x="0" y="5715002"/>
                </a:cubicBezTo>
                <a:cubicBezTo>
                  <a:pt x="-3108" y="5451260"/>
                  <a:pt x="17353" y="5513459"/>
                  <a:pt x="0" y="5349242"/>
                </a:cubicBezTo>
                <a:cubicBezTo>
                  <a:pt x="-17353" y="5185025"/>
                  <a:pt x="25366" y="5099643"/>
                  <a:pt x="0" y="4983481"/>
                </a:cubicBezTo>
                <a:cubicBezTo>
                  <a:pt x="-25366" y="4867319"/>
                  <a:pt x="37023" y="4606753"/>
                  <a:pt x="0" y="4480561"/>
                </a:cubicBezTo>
                <a:cubicBezTo>
                  <a:pt x="-37023" y="4354369"/>
                  <a:pt x="35407" y="4233381"/>
                  <a:pt x="0" y="4114801"/>
                </a:cubicBezTo>
                <a:cubicBezTo>
                  <a:pt x="-35407" y="3996221"/>
                  <a:pt x="59508" y="3683138"/>
                  <a:pt x="0" y="3474721"/>
                </a:cubicBezTo>
                <a:cubicBezTo>
                  <a:pt x="-59508" y="3266304"/>
                  <a:pt x="33255" y="3118883"/>
                  <a:pt x="0" y="2903221"/>
                </a:cubicBezTo>
                <a:cubicBezTo>
                  <a:pt x="-33255" y="2687559"/>
                  <a:pt x="28304" y="2526593"/>
                  <a:pt x="0" y="2400301"/>
                </a:cubicBezTo>
                <a:cubicBezTo>
                  <a:pt x="-28304" y="2274009"/>
                  <a:pt x="29250" y="2122162"/>
                  <a:pt x="0" y="1965961"/>
                </a:cubicBezTo>
                <a:cubicBezTo>
                  <a:pt x="-29250" y="1809760"/>
                  <a:pt x="35131" y="1705564"/>
                  <a:pt x="0" y="1531620"/>
                </a:cubicBezTo>
                <a:cubicBezTo>
                  <a:pt x="-35131" y="1357676"/>
                  <a:pt x="35521" y="1324267"/>
                  <a:pt x="0" y="1165860"/>
                </a:cubicBezTo>
                <a:cubicBezTo>
                  <a:pt x="-35521" y="1007453"/>
                  <a:pt x="47524" y="707681"/>
                  <a:pt x="0" y="525780"/>
                </a:cubicBezTo>
                <a:cubicBezTo>
                  <a:pt x="-47524" y="343879"/>
                  <a:pt x="49658" y="212994"/>
                  <a:pt x="0" y="0"/>
                </a:cubicBezTo>
                <a:close/>
              </a:path>
              <a:path w="5143500" h="6858002" stroke="0" extrusionOk="0">
                <a:moveTo>
                  <a:pt x="0" y="0"/>
                </a:moveTo>
                <a:cubicBezTo>
                  <a:pt x="290559" y="-59592"/>
                  <a:pt x="431051" y="67746"/>
                  <a:pt x="622935" y="0"/>
                </a:cubicBezTo>
                <a:cubicBezTo>
                  <a:pt x="814819" y="-67746"/>
                  <a:pt x="1106936" y="70773"/>
                  <a:pt x="1245870" y="0"/>
                </a:cubicBezTo>
                <a:cubicBezTo>
                  <a:pt x="1384804" y="-70773"/>
                  <a:pt x="1584657" y="24088"/>
                  <a:pt x="1765935" y="0"/>
                </a:cubicBezTo>
                <a:cubicBezTo>
                  <a:pt x="1947213" y="-24088"/>
                  <a:pt x="2109909" y="35500"/>
                  <a:pt x="2234565" y="0"/>
                </a:cubicBezTo>
                <a:cubicBezTo>
                  <a:pt x="2359221" y="-35500"/>
                  <a:pt x="2483784" y="43172"/>
                  <a:pt x="2651760" y="0"/>
                </a:cubicBezTo>
                <a:cubicBezTo>
                  <a:pt x="2819736" y="-43172"/>
                  <a:pt x="3141754" y="40717"/>
                  <a:pt x="3326130" y="0"/>
                </a:cubicBezTo>
                <a:cubicBezTo>
                  <a:pt x="3510506" y="-40717"/>
                  <a:pt x="3639695" y="33995"/>
                  <a:pt x="3949065" y="0"/>
                </a:cubicBezTo>
                <a:cubicBezTo>
                  <a:pt x="4258436" y="-33995"/>
                  <a:pt x="4217367" y="9809"/>
                  <a:pt x="4417695" y="0"/>
                </a:cubicBezTo>
                <a:cubicBezTo>
                  <a:pt x="4618023" y="-9809"/>
                  <a:pt x="4827155" y="15185"/>
                  <a:pt x="5143500" y="0"/>
                </a:cubicBezTo>
                <a:cubicBezTo>
                  <a:pt x="5182409" y="249833"/>
                  <a:pt x="5071440" y="540200"/>
                  <a:pt x="5143500" y="708660"/>
                </a:cubicBezTo>
                <a:cubicBezTo>
                  <a:pt x="5215560" y="877120"/>
                  <a:pt x="5122527" y="1032572"/>
                  <a:pt x="5143500" y="1280160"/>
                </a:cubicBezTo>
                <a:cubicBezTo>
                  <a:pt x="5164473" y="1527748"/>
                  <a:pt x="5079068" y="1620208"/>
                  <a:pt x="5143500" y="1920241"/>
                </a:cubicBezTo>
                <a:cubicBezTo>
                  <a:pt x="5207932" y="2220274"/>
                  <a:pt x="5113036" y="2277862"/>
                  <a:pt x="5143500" y="2560321"/>
                </a:cubicBezTo>
                <a:cubicBezTo>
                  <a:pt x="5173964" y="2842780"/>
                  <a:pt x="5108053" y="2841682"/>
                  <a:pt x="5143500" y="2994661"/>
                </a:cubicBezTo>
                <a:cubicBezTo>
                  <a:pt x="5178947" y="3147640"/>
                  <a:pt x="5110826" y="3328818"/>
                  <a:pt x="5143500" y="3634741"/>
                </a:cubicBezTo>
                <a:cubicBezTo>
                  <a:pt x="5176174" y="3940664"/>
                  <a:pt x="5117575" y="4115113"/>
                  <a:pt x="5143500" y="4274821"/>
                </a:cubicBezTo>
                <a:cubicBezTo>
                  <a:pt x="5169425" y="4434529"/>
                  <a:pt x="5113906" y="4814335"/>
                  <a:pt x="5143500" y="4983481"/>
                </a:cubicBezTo>
                <a:cubicBezTo>
                  <a:pt x="5173094" y="5152627"/>
                  <a:pt x="5138095" y="5371771"/>
                  <a:pt x="5143500" y="5554982"/>
                </a:cubicBezTo>
                <a:cubicBezTo>
                  <a:pt x="5148905" y="5738193"/>
                  <a:pt x="5124018" y="5933655"/>
                  <a:pt x="5143500" y="6057902"/>
                </a:cubicBezTo>
                <a:cubicBezTo>
                  <a:pt x="5162982" y="6182149"/>
                  <a:pt x="5096309" y="6570927"/>
                  <a:pt x="5143500" y="6858002"/>
                </a:cubicBezTo>
                <a:cubicBezTo>
                  <a:pt x="5046514" y="6891386"/>
                  <a:pt x="4925864" y="6849014"/>
                  <a:pt x="4726305" y="6858002"/>
                </a:cubicBezTo>
                <a:cubicBezTo>
                  <a:pt x="4526747" y="6866990"/>
                  <a:pt x="4273529" y="6836496"/>
                  <a:pt x="4051935" y="6858002"/>
                </a:cubicBezTo>
                <a:cubicBezTo>
                  <a:pt x="3830341" y="6879508"/>
                  <a:pt x="3728093" y="6853601"/>
                  <a:pt x="3583305" y="6858002"/>
                </a:cubicBezTo>
                <a:cubicBezTo>
                  <a:pt x="3438517" y="6862403"/>
                  <a:pt x="3295958" y="6824950"/>
                  <a:pt x="3063240" y="6858002"/>
                </a:cubicBezTo>
                <a:cubicBezTo>
                  <a:pt x="2830522" y="6891054"/>
                  <a:pt x="2739703" y="6853264"/>
                  <a:pt x="2543175" y="6858002"/>
                </a:cubicBezTo>
                <a:cubicBezTo>
                  <a:pt x="2346647" y="6862740"/>
                  <a:pt x="2145636" y="6828631"/>
                  <a:pt x="1868805" y="6858002"/>
                </a:cubicBezTo>
                <a:cubicBezTo>
                  <a:pt x="1591974" y="6887373"/>
                  <a:pt x="1609766" y="6839609"/>
                  <a:pt x="1451610" y="6858002"/>
                </a:cubicBezTo>
                <a:cubicBezTo>
                  <a:pt x="1293455" y="6876395"/>
                  <a:pt x="1064259" y="6819000"/>
                  <a:pt x="880110" y="6858002"/>
                </a:cubicBezTo>
                <a:cubicBezTo>
                  <a:pt x="695961" y="6897004"/>
                  <a:pt x="419784" y="6850789"/>
                  <a:pt x="0" y="6858002"/>
                </a:cubicBezTo>
                <a:cubicBezTo>
                  <a:pt x="-15599" y="6636289"/>
                  <a:pt x="62541" y="6571831"/>
                  <a:pt x="0" y="6286502"/>
                </a:cubicBezTo>
                <a:cubicBezTo>
                  <a:pt x="-62541" y="6001173"/>
                  <a:pt x="30166" y="5942467"/>
                  <a:pt x="0" y="5783582"/>
                </a:cubicBezTo>
                <a:cubicBezTo>
                  <a:pt x="-30166" y="5624697"/>
                  <a:pt x="81482" y="5266475"/>
                  <a:pt x="0" y="5074921"/>
                </a:cubicBezTo>
                <a:cubicBezTo>
                  <a:pt x="-81482" y="4883367"/>
                  <a:pt x="31603" y="4758003"/>
                  <a:pt x="0" y="4640581"/>
                </a:cubicBezTo>
                <a:cubicBezTo>
                  <a:pt x="-31603" y="4523159"/>
                  <a:pt x="39618" y="4360155"/>
                  <a:pt x="0" y="4206241"/>
                </a:cubicBezTo>
                <a:cubicBezTo>
                  <a:pt x="-39618" y="4052327"/>
                  <a:pt x="44785" y="3800314"/>
                  <a:pt x="0" y="3566161"/>
                </a:cubicBezTo>
                <a:cubicBezTo>
                  <a:pt x="-44785" y="3332008"/>
                  <a:pt x="33950" y="3213207"/>
                  <a:pt x="0" y="2926081"/>
                </a:cubicBezTo>
                <a:cubicBezTo>
                  <a:pt x="-33950" y="2638955"/>
                  <a:pt x="3882" y="2619390"/>
                  <a:pt x="0" y="2491741"/>
                </a:cubicBezTo>
                <a:cubicBezTo>
                  <a:pt x="-3882" y="2364092"/>
                  <a:pt x="43418" y="2163874"/>
                  <a:pt x="0" y="2057401"/>
                </a:cubicBezTo>
                <a:cubicBezTo>
                  <a:pt x="-43418" y="1950928"/>
                  <a:pt x="2471" y="1670170"/>
                  <a:pt x="0" y="1554480"/>
                </a:cubicBezTo>
                <a:cubicBezTo>
                  <a:pt x="-2471" y="1438790"/>
                  <a:pt x="29269" y="1297193"/>
                  <a:pt x="0" y="1188720"/>
                </a:cubicBezTo>
                <a:cubicBezTo>
                  <a:pt x="-29269" y="1080247"/>
                  <a:pt x="21244" y="969649"/>
                  <a:pt x="0" y="754380"/>
                </a:cubicBezTo>
                <a:cubicBezTo>
                  <a:pt x="-21244" y="539111"/>
                  <a:pt x="48069" y="218043"/>
                  <a:pt x="0" y="0"/>
                </a:cubicBezTo>
                <a:close/>
              </a:path>
            </a:pathLst>
          </a:custGeom>
          <a:ln>
            <a:solidFill>
              <a:schemeClr val="accent1"/>
            </a:solidFill>
            <a:extLst>
              <a:ext uri="{C807C97D-BFC1-408E-A445-0C87EB9F89A2}">
                <ask:lineSketchStyleProps xmlns:ask="http://schemas.microsoft.com/office/drawing/2018/sketchyshapes" sd="3283062133">
                  <a:prstGeom prst="rect">
                    <a:avLst/>
                  </a:prstGeom>
                  <ask:type>
                    <ask:lineSketchScribble/>
                  </ask:type>
                </ask:lineSketchStyleProps>
              </a:ext>
            </a:extLst>
          </a:ln>
        </p:spPr>
      </p:pic>
    </p:spTree>
    <p:extLst>
      <p:ext uri="{BB962C8B-B14F-4D97-AF65-F5344CB8AC3E}">
        <p14:creationId xmlns:p14="http://schemas.microsoft.com/office/powerpoint/2010/main" val="4156004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530364-467E-2BC8-8C82-DD090433C62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98675" y="4457186"/>
            <a:ext cx="1213880" cy="1213880"/>
          </a:xfrm>
          <a:prstGeom prst="rect">
            <a:avLst/>
          </a:prstGeom>
          <a:noFill/>
          <a:ln>
            <a:noFill/>
          </a:ln>
        </p:spPr>
      </p:pic>
      <p:sp>
        <p:nvSpPr>
          <p:cNvPr id="3" name="TextBox 2">
            <a:extLst>
              <a:ext uri="{FF2B5EF4-FFF2-40B4-BE49-F238E27FC236}">
                <a16:creationId xmlns:a16="http://schemas.microsoft.com/office/drawing/2014/main" id="{F9372EC2-98FE-312F-D2AC-4AB91449D845}"/>
              </a:ext>
            </a:extLst>
          </p:cNvPr>
          <p:cNvSpPr txBox="1"/>
          <p:nvPr/>
        </p:nvSpPr>
        <p:spPr>
          <a:xfrm>
            <a:off x="2901820" y="65315"/>
            <a:ext cx="6559421" cy="461665"/>
          </a:xfrm>
          <a:custGeom>
            <a:avLst/>
            <a:gdLst>
              <a:gd name="connsiteX0" fmla="*/ 0 w 6559421"/>
              <a:gd name="connsiteY0" fmla="*/ 0 h 461665"/>
              <a:gd name="connsiteX1" fmla="*/ 6559421 w 6559421"/>
              <a:gd name="connsiteY1" fmla="*/ 0 h 461665"/>
              <a:gd name="connsiteX2" fmla="*/ 6559421 w 6559421"/>
              <a:gd name="connsiteY2" fmla="*/ 461665 h 461665"/>
              <a:gd name="connsiteX3" fmla="*/ 0 w 6559421"/>
              <a:gd name="connsiteY3" fmla="*/ 461665 h 461665"/>
              <a:gd name="connsiteX4" fmla="*/ 0 w 6559421"/>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9421" h="461665" extrusionOk="0">
                <a:moveTo>
                  <a:pt x="0" y="0"/>
                </a:moveTo>
                <a:cubicBezTo>
                  <a:pt x="1432161" y="55267"/>
                  <a:pt x="5579787" y="21827"/>
                  <a:pt x="6559421" y="0"/>
                </a:cubicBezTo>
                <a:cubicBezTo>
                  <a:pt x="6531337" y="88434"/>
                  <a:pt x="6561168" y="394636"/>
                  <a:pt x="6559421" y="461665"/>
                </a:cubicBezTo>
                <a:cubicBezTo>
                  <a:pt x="3792815" y="370615"/>
                  <a:pt x="2443448" y="309535"/>
                  <a:pt x="0" y="461665"/>
                </a:cubicBezTo>
                <a:cubicBezTo>
                  <a:pt x="-25535" y="373594"/>
                  <a:pt x="-2674" y="95085"/>
                  <a:pt x="0" y="0"/>
                </a:cubicBezTo>
                <a:close/>
              </a:path>
            </a:pathLst>
          </a:custGeom>
          <a:noFill/>
          <a:ln>
            <a:solidFill>
              <a:schemeClr val="tx1"/>
            </a:solidFill>
            <a:prstDash val="sysDash"/>
            <a:extLst>
              <a:ext uri="{C807C97D-BFC1-408E-A445-0C87EB9F89A2}">
                <ask:lineSketchStyleProps xmlns:ask="http://schemas.microsoft.com/office/drawing/2018/sketchyshapes" sd="3435329157">
                  <a:prstGeom prst="rect">
                    <a:avLst/>
                  </a:prstGeom>
                  <ask:type>
                    <ask:lineSketchCurved/>
                  </ask:type>
                </ask:lineSketchStyleProps>
              </a:ext>
            </a:extLst>
          </a:ln>
        </p:spPr>
        <p:txBody>
          <a:bodyPr wrap="square" rtlCol="0">
            <a:spAutoFit/>
          </a:bodyPr>
          <a:lstStyle/>
          <a:p>
            <a:pPr algn="ctr"/>
            <a:r>
              <a:rPr lang="en-US" sz="2400" b="1" dirty="0">
                <a:latin typeface="Aharoni" panose="02010803020104030203" pitchFamily="2" charset="-79"/>
                <a:cs typeface="Aharoni" panose="02010803020104030203" pitchFamily="2" charset="-79"/>
              </a:rPr>
              <a:t>Program Manager’s Overview 2024-2025</a:t>
            </a:r>
          </a:p>
        </p:txBody>
      </p:sp>
      <p:sp>
        <p:nvSpPr>
          <p:cNvPr id="7" name="TextBox 6">
            <a:extLst>
              <a:ext uri="{FF2B5EF4-FFF2-40B4-BE49-F238E27FC236}">
                <a16:creationId xmlns:a16="http://schemas.microsoft.com/office/drawing/2014/main" id="{FC7C6CED-034D-9A40-65EF-FEB5A613ECEF}"/>
              </a:ext>
            </a:extLst>
          </p:cNvPr>
          <p:cNvSpPr txBox="1"/>
          <p:nvPr/>
        </p:nvSpPr>
        <p:spPr>
          <a:xfrm>
            <a:off x="4422711" y="612844"/>
            <a:ext cx="7389844" cy="5570756"/>
          </a:xfrm>
          <a:prstGeom prst="rect">
            <a:avLst/>
          </a:prstGeom>
          <a:noFill/>
          <a:ln w="19050">
            <a:solidFill>
              <a:schemeClr val="tx1"/>
            </a:solidFill>
          </a:ln>
        </p:spPr>
        <p:txBody>
          <a:bodyPr wrap="square" rtlCol="0">
            <a:spAutoFit/>
          </a:bodyPr>
          <a:lstStyle/>
          <a:p>
            <a:pPr algn="ctr"/>
            <a:r>
              <a:rPr lang="en-ZA" sz="1600" dirty="0">
                <a:latin typeface="Candara" panose="020E0502030303020204" pitchFamily="34" charset="0"/>
              </a:rPr>
              <a:t>As the previous financial year ended the new financial year continued to be very challenging due to the subsidy payments being very late and staff and the beneficiaries suffering</a:t>
            </a:r>
          </a:p>
          <a:p>
            <a:pPr algn="ctr"/>
            <a:endParaRPr lang="en-ZA" sz="1600" dirty="0">
              <a:latin typeface="Candara" panose="020E0502030303020204" pitchFamily="34" charset="0"/>
            </a:endParaRPr>
          </a:p>
          <a:p>
            <a:pPr algn="ctr"/>
            <a:r>
              <a:rPr lang="en-ZA" sz="1600" dirty="0">
                <a:latin typeface="Candara" panose="020E0502030303020204" pitchFamily="34" charset="0"/>
              </a:rPr>
              <a:t>Being a Child Welfare organisation it reiterates the fact that our core business is children and their protection and when we are unable to fulfil that responsibility we are indirectly failing the children in our communities…we constantly hear endless messages from the Government of the importance of our services to them and that we are partners, yet NO NPO feels appreciated or being consulted as partners are supposed to engage with one another when changes are made or what progress is made…despite this we work well along with the local Departmental Officials</a:t>
            </a:r>
          </a:p>
          <a:p>
            <a:pPr algn="ctr"/>
            <a:endParaRPr lang="en-ZA" sz="1600" dirty="0">
              <a:latin typeface="Candara" panose="020E0502030303020204" pitchFamily="34" charset="0"/>
            </a:endParaRPr>
          </a:p>
          <a:p>
            <a:pPr algn="ctr"/>
            <a:r>
              <a:rPr lang="en-ZA" sz="1600" dirty="0">
                <a:latin typeface="Candara" panose="020E0502030303020204" pitchFamily="34" charset="0"/>
              </a:rPr>
              <a:t>The Gauteng Care Crisis Committee (GCCC) which was formalised in 2024 is still fighting for the survival of NPOs and social care services to children, people with disabilities, older persons, and other vulnerable groups who require food, housing, safety and protection, and specialized supportive and therapeutic interventions.  Webber &amp; Wentzel attorneys joined the fight and took </a:t>
            </a:r>
          </a:p>
          <a:p>
            <a:pPr algn="ctr"/>
            <a:r>
              <a:rPr lang="en-ZA" sz="1600" dirty="0">
                <a:latin typeface="Candara" panose="020E0502030303020204" pitchFamily="34" charset="0"/>
              </a:rPr>
              <a:t>hands with the NPOs against the Government and to </a:t>
            </a:r>
          </a:p>
          <a:p>
            <a:pPr algn="ctr"/>
            <a:r>
              <a:rPr lang="en-ZA" sz="1600" dirty="0">
                <a:latin typeface="Candara" panose="020E0502030303020204" pitchFamily="34" charset="0"/>
              </a:rPr>
              <a:t>ensure they fulfil their constitutional obligation </a:t>
            </a:r>
          </a:p>
          <a:p>
            <a:pPr algn="ctr"/>
            <a:r>
              <a:rPr lang="en-ZA" sz="1600" dirty="0">
                <a:latin typeface="Candara" panose="020E0502030303020204" pitchFamily="34" charset="0"/>
              </a:rPr>
              <a:t>to ensure service delivery to vulnerable </a:t>
            </a:r>
          </a:p>
          <a:p>
            <a:pPr algn="ctr"/>
            <a:r>
              <a:rPr lang="en-ZA" sz="1600" dirty="0">
                <a:latin typeface="Candara" panose="020E0502030303020204" pitchFamily="34" charset="0"/>
              </a:rPr>
              <a:t>persons and children</a:t>
            </a:r>
            <a:r>
              <a:rPr lang="en-ZA" dirty="0">
                <a:latin typeface="Candara" panose="020E0502030303020204" pitchFamily="34" charset="0"/>
              </a:rPr>
              <a:t> </a:t>
            </a:r>
          </a:p>
          <a:p>
            <a:endParaRPr lang="en-ZA" dirty="0"/>
          </a:p>
        </p:txBody>
      </p:sp>
      <p:pic>
        <p:nvPicPr>
          <p:cNvPr id="9" name="Picture 8">
            <a:extLst>
              <a:ext uri="{FF2B5EF4-FFF2-40B4-BE49-F238E27FC236}">
                <a16:creationId xmlns:a16="http://schemas.microsoft.com/office/drawing/2014/main" id="{4CAB96B1-C093-95CD-01CC-95D5E6DC0D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469" y="690463"/>
            <a:ext cx="3949849" cy="4980603"/>
          </a:xfrm>
          <a:prstGeom prst="rect">
            <a:avLst/>
          </a:prstGeom>
        </p:spPr>
      </p:pic>
    </p:spTree>
    <p:extLst>
      <p:ext uri="{BB962C8B-B14F-4D97-AF65-F5344CB8AC3E}">
        <p14:creationId xmlns:p14="http://schemas.microsoft.com/office/powerpoint/2010/main" val="4193567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9C6156-2A8A-86D4-6024-E324CD5108C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54343" y="490629"/>
            <a:ext cx="1583094" cy="1583094"/>
          </a:xfrm>
          <a:custGeom>
            <a:avLst/>
            <a:gdLst>
              <a:gd name="connsiteX0" fmla="*/ 0 w 1583094"/>
              <a:gd name="connsiteY0" fmla="*/ 0 h 1583094"/>
              <a:gd name="connsiteX1" fmla="*/ 1583094 w 1583094"/>
              <a:gd name="connsiteY1" fmla="*/ 0 h 1583094"/>
              <a:gd name="connsiteX2" fmla="*/ 1583094 w 1583094"/>
              <a:gd name="connsiteY2" fmla="*/ 1583094 h 1583094"/>
              <a:gd name="connsiteX3" fmla="*/ 0 w 1583094"/>
              <a:gd name="connsiteY3" fmla="*/ 1583094 h 1583094"/>
              <a:gd name="connsiteX4" fmla="*/ 0 w 1583094"/>
              <a:gd name="connsiteY4" fmla="*/ 0 h 1583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3094" h="1583094" extrusionOk="0">
                <a:moveTo>
                  <a:pt x="0" y="0"/>
                </a:moveTo>
                <a:cubicBezTo>
                  <a:pt x="392758" y="62093"/>
                  <a:pt x="933664" y="103798"/>
                  <a:pt x="1583094" y="0"/>
                </a:cubicBezTo>
                <a:cubicBezTo>
                  <a:pt x="1531948" y="318770"/>
                  <a:pt x="1539307" y="1100451"/>
                  <a:pt x="1583094" y="1583094"/>
                </a:cubicBezTo>
                <a:cubicBezTo>
                  <a:pt x="1293763" y="1696172"/>
                  <a:pt x="470607" y="1698633"/>
                  <a:pt x="0" y="1583094"/>
                </a:cubicBezTo>
                <a:cubicBezTo>
                  <a:pt x="2904" y="1204241"/>
                  <a:pt x="121434" y="631837"/>
                  <a:pt x="0" y="0"/>
                </a:cubicBezTo>
                <a:close/>
              </a:path>
            </a:pathLst>
          </a:custGeom>
          <a:noFill/>
          <a:ln>
            <a:solidFill>
              <a:schemeClr val="tx1"/>
            </a:solidFill>
            <a:extLst>
              <a:ext uri="{C807C97D-BFC1-408E-A445-0C87EB9F89A2}">
                <ask:lineSketchStyleProps xmlns:ask="http://schemas.microsoft.com/office/drawing/2018/sketchyshapes" sd="3010796494">
                  <a:prstGeom prst="rect">
                    <a:avLst/>
                  </a:prstGeom>
                  <ask:type>
                    <ask:lineSketchCurved/>
                  </ask:type>
                </ask:lineSketchStyleProps>
              </a:ext>
            </a:extLst>
          </a:ln>
        </p:spPr>
      </p:pic>
      <p:sp>
        <p:nvSpPr>
          <p:cNvPr id="6" name="TextBox 5">
            <a:extLst>
              <a:ext uri="{FF2B5EF4-FFF2-40B4-BE49-F238E27FC236}">
                <a16:creationId xmlns:a16="http://schemas.microsoft.com/office/drawing/2014/main" id="{63E8E294-FE44-6B5D-9141-3CBBF44A1204}"/>
              </a:ext>
            </a:extLst>
          </p:cNvPr>
          <p:cNvSpPr txBox="1"/>
          <p:nvPr/>
        </p:nvSpPr>
        <p:spPr>
          <a:xfrm>
            <a:off x="3331029" y="121297"/>
            <a:ext cx="4077477" cy="369332"/>
          </a:xfrm>
          <a:custGeom>
            <a:avLst/>
            <a:gdLst>
              <a:gd name="connsiteX0" fmla="*/ 0 w 4077477"/>
              <a:gd name="connsiteY0" fmla="*/ 0 h 369332"/>
              <a:gd name="connsiteX1" fmla="*/ 679580 w 4077477"/>
              <a:gd name="connsiteY1" fmla="*/ 0 h 369332"/>
              <a:gd name="connsiteX2" fmla="*/ 1236835 w 4077477"/>
              <a:gd name="connsiteY2" fmla="*/ 0 h 369332"/>
              <a:gd name="connsiteX3" fmla="*/ 1875639 w 4077477"/>
              <a:gd name="connsiteY3" fmla="*/ 0 h 369332"/>
              <a:gd name="connsiteX4" fmla="*/ 2514444 w 4077477"/>
              <a:gd name="connsiteY4" fmla="*/ 0 h 369332"/>
              <a:gd name="connsiteX5" fmla="*/ 3071699 w 4077477"/>
              <a:gd name="connsiteY5" fmla="*/ 0 h 369332"/>
              <a:gd name="connsiteX6" fmla="*/ 4077477 w 4077477"/>
              <a:gd name="connsiteY6" fmla="*/ 0 h 369332"/>
              <a:gd name="connsiteX7" fmla="*/ 4077477 w 4077477"/>
              <a:gd name="connsiteY7" fmla="*/ 369332 h 369332"/>
              <a:gd name="connsiteX8" fmla="*/ 3520222 w 4077477"/>
              <a:gd name="connsiteY8" fmla="*/ 369332 h 369332"/>
              <a:gd name="connsiteX9" fmla="*/ 2962967 w 4077477"/>
              <a:gd name="connsiteY9" fmla="*/ 369332 h 369332"/>
              <a:gd name="connsiteX10" fmla="*/ 2201838 w 4077477"/>
              <a:gd name="connsiteY10" fmla="*/ 369332 h 369332"/>
              <a:gd name="connsiteX11" fmla="*/ 1440709 w 4077477"/>
              <a:gd name="connsiteY11" fmla="*/ 369332 h 369332"/>
              <a:gd name="connsiteX12" fmla="*/ 761129 w 4077477"/>
              <a:gd name="connsiteY12" fmla="*/ 369332 h 369332"/>
              <a:gd name="connsiteX13" fmla="*/ 0 w 4077477"/>
              <a:gd name="connsiteY13" fmla="*/ 369332 h 369332"/>
              <a:gd name="connsiteX14" fmla="*/ 0 w 4077477"/>
              <a:gd name="connsiteY14"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77477" h="369332" extrusionOk="0">
                <a:moveTo>
                  <a:pt x="0" y="0"/>
                </a:moveTo>
                <a:cubicBezTo>
                  <a:pt x="164015" y="1132"/>
                  <a:pt x="364210" y="-5032"/>
                  <a:pt x="679580" y="0"/>
                </a:cubicBezTo>
                <a:cubicBezTo>
                  <a:pt x="994950" y="5032"/>
                  <a:pt x="1100420" y="26573"/>
                  <a:pt x="1236835" y="0"/>
                </a:cubicBezTo>
                <a:cubicBezTo>
                  <a:pt x="1373251" y="-26573"/>
                  <a:pt x="1638419" y="14007"/>
                  <a:pt x="1875639" y="0"/>
                </a:cubicBezTo>
                <a:cubicBezTo>
                  <a:pt x="2112859" y="-14007"/>
                  <a:pt x="2363636" y="-5481"/>
                  <a:pt x="2514444" y="0"/>
                </a:cubicBezTo>
                <a:cubicBezTo>
                  <a:pt x="2665253" y="5481"/>
                  <a:pt x="2804600" y="-6013"/>
                  <a:pt x="3071699" y="0"/>
                </a:cubicBezTo>
                <a:cubicBezTo>
                  <a:pt x="3338799" y="6013"/>
                  <a:pt x="3632718" y="-29328"/>
                  <a:pt x="4077477" y="0"/>
                </a:cubicBezTo>
                <a:cubicBezTo>
                  <a:pt x="4071233" y="133830"/>
                  <a:pt x="4075553" y="253049"/>
                  <a:pt x="4077477" y="369332"/>
                </a:cubicBezTo>
                <a:cubicBezTo>
                  <a:pt x="3881727" y="346679"/>
                  <a:pt x="3774819" y="370544"/>
                  <a:pt x="3520222" y="369332"/>
                </a:cubicBezTo>
                <a:cubicBezTo>
                  <a:pt x="3265626" y="368120"/>
                  <a:pt x="3091563" y="391677"/>
                  <a:pt x="2962967" y="369332"/>
                </a:cubicBezTo>
                <a:cubicBezTo>
                  <a:pt x="2834372" y="346987"/>
                  <a:pt x="2372348" y="338298"/>
                  <a:pt x="2201838" y="369332"/>
                </a:cubicBezTo>
                <a:cubicBezTo>
                  <a:pt x="2031328" y="400366"/>
                  <a:pt x="1661795" y="334198"/>
                  <a:pt x="1440709" y="369332"/>
                </a:cubicBezTo>
                <a:cubicBezTo>
                  <a:pt x="1219623" y="404466"/>
                  <a:pt x="996467" y="365623"/>
                  <a:pt x="761129" y="369332"/>
                </a:cubicBezTo>
                <a:cubicBezTo>
                  <a:pt x="525791" y="373041"/>
                  <a:pt x="269269" y="334131"/>
                  <a:pt x="0" y="369332"/>
                </a:cubicBezTo>
                <a:cubicBezTo>
                  <a:pt x="6112" y="255215"/>
                  <a:pt x="14035" y="104625"/>
                  <a:pt x="0" y="0"/>
                </a:cubicBezTo>
                <a:close/>
              </a:path>
            </a:pathLst>
          </a:custGeom>
          <a:noFill/>
          <a:ln>
            <a:solidFill>
              <a:schemeClr val="tx1"/>
            </a:solidFill>
            <a:extLst>
              <a:ext uri="{C807C97D-BFC1-408E-A445-0C87EB9F89A2}">
                <ask:lineSketchStyleProps xmlns:ask="http://schemas.microsoft.com/office/drawing/2018/sketchyshapes" sd="2690856426">
                  <a:prstGeom prst="rect">
                    <a:avLst/>
                  </a:prstGeom>
                  <ask:type>
                    <ask:lineSketchFreehand/>
                  </ask:type>
                </ask:lineSketchStyleProps>
              </a:ext>
            </a:extLst>
          </a:ln>
        </p:spPr>
        <p:txBody>
          <a:bodyPr wrap="square">
            <a:spAutoFit/>
          </a:bodyPr>
          <a:lstStyle/>
          <a:p>
            <a:pPr algn="ctr"/>
            <a:r>
              <a:rPr lang="en-ZA" dirty="0"/>
              <a:t>Program Manager’s Overview 2024-2025</a:t>
            </a:r>
          </a:p>
        </p:txBody>
      </p:sp>
      <p:sp>
        <p:nvSpPr>
          <p:cNvPr id="2" name="TextBox 1">
            <a:extLst>
              <a:ext uri="{FF2B5EF4-FFF2-40B4-BE49-F238E27FC236}">
                <a16:creationId xmlns:a16="http://schemas.microsoft.com/office/drawing/2014/main" id="{1A9211EC-4A97-5ECB-B8AE-6D506EA3A75D}"/>
              </a:ext>
            </a:extLst>
          </p:cNvPr>
          <p:cNvSpPr txBox="1"/>
          <p:nvPr/>
        </p:nvSpPr>
        <p:spPr>
          <a:xfrm>
            <a:off x="503854" y="-373226"/>
            <a:ext cx="11551298" cy="369332"/>
          </a:xfrm>
          <a:prstGeom prst="rect">
            <a:avLst/>
          </a:prstGeom>
          <a:noFill/>
        </p:spPr>
        <p:txBody>
          <a:bodyPr wrap="square" rtlCol="0">
            <a:spAutoFit/>
          </a:bodyPr>
          <a:lstStyle/>
          <a:p>
            <a:pPr algn="ctr"/>
            <a:r>
              <a:rPr lang="en-US" sz="1800" b="1" dirty="0">
                <a:latin typeface="Aharoni" panose="02010803020104030203" pitchFamily="2" charset="-79"/>
                <a:cs typeface="Aharoni" panose="02010803020104030203" pitchFamily="2" charset="-79"/>
              </a:rPr>
              <a:t>Program Manager’s Overview 2023-2024 continues…..</a:t>
            </a:r>
          </a:p>
        </p:txBody>
      </p:sp>
      <p:sp>
        <p:nvSpPr>
          <p:cNvPr id="3" name="TextBox 2">
            <a:extLst>
              <a:ext uri="{FF2B5EF4-FFF2-40B4-BE49-F238E27FC236}">
                <a16:creationId xmlns:a16="http://schemas.microsoft.com/office/drawing/2014/main" id="{D786703B-239A-D3EA-2320-FF4573909DFF}"/>
              </a:ext>
            </a:extLst>
          </p:cNvPr>
          <p:cNvSpPr txBox="1"/>
          <p:nvPr/>
        </p:nvSpPr>
        <p:spPr>
          <a:xfrm>
            <a:off x="111967" y="583935"/>
            <a:ext cx="11793894" cy="5509200"/>
          </a:xfrm>
          <a:prstGeom prst="rect">
            <a:avLst/>
          </a:prstGeom>
          <a:noFill/>
        </p:spPr>
        <p:txBody>
          <a:bodyPr wrap="square" rtlCol="0">
            <a:spAutoFit/>
          </a:bodyPr>
          <a:lstStyle/>
          <a:p>
            <a:pPr algn="just"/>
            <a:endParaRPr lang="en-ZA" sz="1600" kern="100" dirty="0">
              <a:effectLst/>
              <a:latin typeface="Candara" panose="020E0502030303020204" pitchFamily="34" charset="0"/>
              <a:ea typeface="Aptos" panose="020B0004020202020204" pitchFamily="34" charset="0"/>
              <a:cs typeface="Times New Roman" panose="02020603050405020304" pitchFamily="18" charset="0"/>
            </a:endParaRPr>
          </a:p>
          <a:p>
            <a:pPr algn="just"/>
            <a:r>
              <a:rPr lang="en-ZA" sz="1600" kern="100" dirty="0">
                <a:effectLst/>
                <a:latin typeface="Candara" panose="020E0502030303020204" pitchFamily="34" charset="0"/>
                <a:ea typeface="Aptos" panose="020B0004020202020204" pitchFamily="34" charset="0"/>
                <a:cs typeface="Times New Roman" panose="02020603050405020304" pitchFamily="18" charset="0"/>
              </a:rPr>
              <a:t>This situation led to the organisation’s physical closure of the </a:t>
            </a:r>
            <a:r>
              <a:rPr lang="en-ZA" sz="1600" kern="100" dirty="0">
                <a:latin typeface="Candara" panose="020E0502030303020204" pitchFamily="34" charset="0"/>
                <a:ea typeface="Aptos" panose="020B0004020202020204" pitchFamily="34" charset="0"/>
                <a:cs typeface="Times New Roman" panose="02020603050405020304" pitchFamily="18" charset="0"/>
              </a:rPr>
              <a:t>office again from 30 April 2024 with the staff divided </a:t>
            </a:r>
          </a:p>
          <a:p>
            <a:pPr algn="just"/>
            <a:r>
              <a:rPr lang="en-ZA" sz="1600" kern="100" dirty="0">
                <a:latin typeface="Candara" panose="020E0502030303020204" pitchFamily="34" charset="0"/>
                <a:ea typeface="Aptos" panose="020B0004020202020204" pitchFamily="34" charset="0"/>
                <a:cs typeface="Times New Roman" panose="02020603050405020304" pitchFamily="18" charset="0"/>
              </a:rPr>
              <a:t>into groups and working 1 day per week, until the subsidy was paid in. Luckily this resulted in the subsidy being </a:t>
            </a:r>
          </a:p>
          <a:p>
            <a:pPr algn="just"/>
            <a:r>
              <a:rPr lang="en-ZA" sz="1600" kern="100" dirty="0">
                <a:latin typeface="Candara" panose="020E0502030303020204" pitchFamily="34" charset="0"/>
                <a:ea typeface="Aptos" panose="020B0004020202020204" pitchFamily="34" charset="0"/>
                <a:cs typeface="Times New Roman" panose="02020603050405020304" pitchFamily="18" charset="0"/>
              </a:rPr>
              <a:t>paid within days. Money was borrowed to pay the staff their salaries for April 2024.  the 1</a:t>
            </a:r>
            <a:r>
              <a:rPr lang="en-ZA" sz="1600" kern="100" baseline="30000" dirty="0">
                <a:latin typeface="Candara" panose="020E0502030303020204" pitchFamily="34" charset="0"/>
                <a:ea typeface="Aptos" panose="020B0004020202020204" pitchFamily="34" charset="0"/>
                <a:cs typeface="Times New Roman" panose="02020603050405020304" pitchFamily="18" charset="0"/>
              </a:rPr>
              <a:t>st</a:t>
            </a:r>
            <a:r>
              <a:rPr lang="en-ZA" sz="1600" kern="100" dirty="0">
                <a:latin typeface="Candara" panose="020E0502030303020204" pitchFamily="34" charset="0"/>
                <a:ea typeface="Aptos" panose="020B0004020202020204" pitchFamily="34" charset="0"/>
                <a:cs typeface="Times New Roman" panose="02020603050405020304" pitchFamily="18" charset="0"/>
              </a:rPr>
              <a:t> tranche of subsidy </a:t>
            </a:r>
          </a:p>
          <a:p>
            <a:pPr algn="just"/>
            <a:r>
              <a:rPr lang="en-ZA" sz="1600" kern="100" dirty="0">
                <a:latin typeface="Candara" panose="020E0502030303020204" pitchFamily="34" charset="0"/>
                <a:ea typeface="Aptos" panose="020B0004020202020204" pitchFamily="34" charset="0"/>
                <a:cs typeface="Times New Roman" panose="02020603050405020304" pitchFamily="18" charset="0"/>
              </a:rPr>
              <a:t>was only paid in on 3/6/2024 and staff were immediately paid and borrowed money returned to the lender.  </a:t>
            </a:r>
          </a:p>
          <a:p>
            <a:pPr algn="just"/>
            <a:r>
              <a:rPr lang="en-ZA" sz="1600" kern="100" dirty="0">
                <a:latin typeface="Candara" panose="020E0502030303020204" pitchFamily="34" charset="0"/>
                <a:ea typeface="Aptos" panose="020B0004020202020204" pitchFamily="34" charset="0"/>
                <a:cs typeface="Times New Roman" panose="02020603050405020304" pitchFamily="18" charset="0"/>
              </a:rPr>
              <a:t>The funding thankfully remained the same as the previous year otherwise retrenchments would have had to be </a:t>
            </a:r>
          </a:p>
          <a:p>
            <a:pPr algn="just"/>
            <a:r>
              <a:rPr lang="en-ZA" sz="1600" kern="100" dirty="0">
                <a:latin typeface="Candara" panose="020E0502030303020204" pitchFamily="34" charset="0"/>
                <a:ea typeface="Aptos" panose="020B0004020202020204" pitchFamily="34" charset="0"/>
                <a:cs typeface="Times New Roman" panose="02020603050405020304" pitchFamily="18" charset="0"/>
              </a:rPr>
              <a:t>considered. </a:t>
            </a:r>
          </a:p>
          <a:p>
            <a:pPr algn="just"/>
            <a:endParaRPr lang="en-ZA" sz="1600" kern="100" dirty="0">
              <a:latin typeface="Candara" panose="020E0502030303020204" pitchFamily="34" charset="0"/>
              <a:ea typeface="Aptos" panose="020B0004020202020204" pitchFamily="34" charset="0"/>
              <a:cs typeface="Times New Roman" panose="02020603050405020304" pitchFamily="18" charset="0"/>
            </a:endParaRPr>
          </a:p>
          <a:p>
            <a:pPr algn="just"/>
            <a:r>
              <a:rPr lang="en-ZA" sz="1600" kern="100" dirty="0">
                <a:latin typeface="Candara" panose="020E0502030303020204" pitchFamily="34" charset="0"/>
                <a:ea typeface="Aptos" panose="020B0004020202020204" pitchFamily="34" charset="0"/>
                <a:cs typeface="Times New Roman" panose="02020603050405020304" pitchFamily="18" charset="0"/>
              </a:rPr>
              <a:t>We had 2 resignations as 1 of the Social Auxiliary Workers finally concluded her SW studies and when a Social Worker became available she resigned from her SAW and that post became vacant. Due to all the uncertainty the SAW post was not filled immediately, but on 2024/06/25 we were instructed that the SAW must be filled by 28/6/2024. A SAW was then appointed on 28/06/2024, on a 3 monthly contract, which was renewed as long as the subsidy was paid.  The Department of Social Development, Springs, then again had not paid over the 2</a:t>
            </a:r>
            <a:r>
              <a:rPr lang="en-ZA" sz="1600" kern="100" baseline="30000" dirty="0">
                <a:latin typeface="Candara" panose="020E0502030303020204" pitchFamily="34" charset="0"/>
                <a:ea typeface="Aptos" panose="020B0004020202020204" pitchFamily="34" charset="0"/>
                <a:cs typeface="Times New Roman" panose="02020603050405020304" pitchFamily="18" charset="0"/>
              </a:rPr>
              <a:t>nd</a:t>
            </a:r>
            <a:r>
              <a:rPr lang="en-ZA" sz="1600" kern="100" dirty="0">
                <a:latin typeface="Candara" panose="020E0502030303020204" pitchFamily="34" charset="0"/>
                <a:ea typeface="Aptos" panose="020B0004020202020204" pitchFamily="34" charset="0"/>
                <a:cs typeface="Times New Roman" panose="02020603050405020304" pitchFamily="18" charset="0"/>
              </a:rPr>
              <a:t> quarter payment and the office was forced to close temporarily again from 29/7/2025.  On 2/8/2024 the subsidy was however paid over for the 2</a:t>
            </a:r>
            <a:r>
              <a:rPr lang="en-ZA" sz="1600" kern="100" baseline="30000" dirty="0">
                <a:latin typeface="Candara" panose="020E0502030303020204" pitchFamily="34" charset="0"/>
                <a:ea typeface="Aptos" panose="020B0004020202020204" pitchFamily="34" charset="0"/>
                <a:cs typeface="Times New Roman" panose="02020603050405020304" pitchFamily="18" charset="0"/>
              </a:rPr>
              <a:t>nd</a:t>
            </a:r>
            <a:r>
              <a:rPr lang="en-ZA" sz="1600" kern="100" dirty="0">
                <a:latin typeface="Candara" panose="020E0502030303020204" pitchFamily="34" charset="0"/>
                <a:ea typeface="Aptos" panose="020B0004020202020204" pitchFamily="34" charset="0"/>
                <a:cs typeface="Times New Roman" panose="02020603050405020304" pitchFamily="18" charset="0"/>
              </a:rPr>
              <a:t> and 3</a:t>
            </a:r>
            <a:r>
              <a:rPr lang="en-ZA" sz="1600" kern="100" baseline="30000" dirty="0">
                <a:latin typeface="Candara" panose="020E0502030303020204" pitchFamily="34" charset="0"/>
                <a:ea typeface="Aptos" panose="020B0004020202020204" pitchFamily="34" charset="0"/>
                <a:cs typeface="Times New Roman" panose="02020603050405020304" pitchFamily="18" charset="0"/>
              </a:rPr>
              <a:t>rd</a:t>
            </a:r>
            <a:r>
              <a:rPr lang="en-ZA" sz="1600" kern="100" dirty="0">
                <a:latin typeface="Candara" panose="020E0502030303020204" pitchFamily="34" charset="0"/>
                <a:ea typeface="Aptos" panose="020B0004020202020204" pitchFamily="34" charset="0"/>
                <a:cs typeface="Times New Roman" panose="02020603050405020304" pitchFamily="18" charset="0"/>
              </a:rPr>
              <a:t> tranche, which has never happened before. This however ensured there were funds until 31/12/2024 at least. The staff was only then paid for July 2024. This affected the beneficiaries adversely as they then had limited days to see the SW and some SWs could not attend Court during there temporary closures and court matters had to be postponed unduly. The Court would then had to refer new Form 2s to DSD. All progress reports were sent to Sanet via WhatsApp and then Sanet appeared on behalf of the staff to obtain new dates. These periods of no remuneration also left the staff despondent and demotivated and in dire need themselves. This blatant disrespect for the staff’s diligent work ethics causes them anguish and frustration. All the staff’s commitment is commended despite the dire situation we find ourselves in from time to time, due to the late payments. The staff should be commended for the continued holding of my hand as well as that of their colleagues. I am always proud to be your supervisor and appreciate you all more that you will ever know….  </a:t>
            </a:r>
            <a:endParaRPr lang="en-ZA" kern="100" dirty="0">
              <a:latin typeface="Candara" panose="020E0502030303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30504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CB109A-53E5-5CB9-9CB2-314BAE44020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976327"/>
            <a:ext cx="1172547" cy="1172547"/>
          </a:xfrm>
          <a:prstGeom prst="rect">
            <a:avLst/>
          </a:prstGeom>
          <a:noFill/>
          <a:ln>
            <a:noFill/>
          </a:ln>
        </p:spPr>
      </p:pic>
      <p:pic>
        <p:nvPicPr>
          <p:cNvPr id="2" name="Picture 1">
            <a:extLst>
              <a:ext uri="{FF2B5EF4-FFF2-40B4-BE49-F238E27FC236}">
                <a16:creationId xmlns:a16="http://schemas.microsoft.com/office/drawing/2014/main" id="{336BBBFE-1731-06D3-0A03-B342ED47246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35476" y="0"/>
            <a:ext cx="1172547" cy="1172547"/>
          </a:xfrm>
          <a:prstGeom prst="rect">
            <a:avLst/>
          </a:prstGeom>
          <a:noFill/>
          <a:ln>
            <a:noFill/>
          </a:ln>
        </p:spPr>
      </p:pic>
      <p:sp>
        <p:nvSpPr>
          <p:cNvPr id="4" name="Rectangle 3"/>
          <p:cNvSpPr/>
          <p:nvPr/>
        </p:nvSpPr>
        <p:spPr>
          <a:xfrm>
            <a:off x="363892" y="1105287"/>
            <a:ext cx="11616613" cy="4862870"/>
          </a:xfrm>
          <a:prstGeom prst="rect">
            <a:avLst/>
          </a:prstGeom>
        </p:spPr>
        <p:txBody>
          <a:bodyPr wrap="square">
            <a:spAutoFit/>
          </a:bodyPr>
          <a:lstStyle/>
          <a:p>
            <a:pPr algn="ctr"/>
            <a:r>
              <a:rPr lang="en-ZA" sz="1400" b="1" dirty="0">
                <a:latin typeface="Candara" panose="020E0502030303020204" pitchFamily="34" charset="0"/>
              </a:rPr>
              <a:t>Mr </a:t>
            </a:r>
            <a:r>
              <a:rPr lang="en-ZA" sz="1400" b="1" dirty="0" err="1">
                <a:latin typeface="Candara" panose="020E0502030303020204" pitchFamily="34" charset="0"/>
              </a:rPr>
              <a:t>Matwadia</a:t>
            </a:r>
            <a:r>
              <a:rPr lang="en-ZA" sz="1400" b="1" dirty="0">
                <a:latin typeface="Candara" panose="020E0502030303020204" pitchFamily="34" charset="0"/>
              </a:rPr>
              <a:t> was appointed at the Children’s Court in May 2024.  The </a:t>
            </a:r>
            <a:r>
              <a:rPr lang="en-US" sz="1400" b="1" dirty="0">
                <a:latin typeface="Candara" panose="020E0502030303020204" pitchFamily="34" charset="0"/>
              </a:rPr>
              <a:t>lack of finances was discussed with him personally and he was requesting that the staff only attend matters when they are due to be concluded. An agreement was reached that progress reports will be handed in personally by Sanet and no attendance will be needed, unless a matter is ready to be concluded. He was not keen on sending all new matters to DSD and we agreed the urgent ones he will send to DSD, but the ones which are not deemed urgent by him will be postponed to a date in May 2024 and when by 1/5/2024 the situation has not been resolved either postpone it again or redesignate to DSD. An email was drafted to this effect and shared with all stakeholders in the immediate vicinity of the organisation, every time when a lack of funding interfered with service delivery. </a:t>
            </a:r>
            <a:endParaRPr lang="en-ZA" sz="1400" b="1" dirty="0">
              <a:latin typeface="Candara" panose="020E0502030303020204" pitchFamily="34" charset="0"/>
            </a:endParaRPr>
          </a:p>
          <a:p>
            <a:pPr algn="ctr"/>
            <a:endParaRPr lang="en-ZA" sz="1400" b="1" dirty="0">
              <a:latin typeface="Candara" panose="020E0502030303020204" pitchFamily="34" charset="0"/>
            </a:endParaRPr>
          </a:p>
          <a:p>
            <a:pPr algn="ctr"/>
            <a:r>
              <a:rPr lang="en-ZA" sz="1400" b="1" dirty="0">
                <a:latin typeface="Candara" panose="020E0502030303020204" pitchFamily="34" charset="0"/>
              </a:rPr>
              <a:t>During 2024-2025 8  foster care placements involving 10 children were done As the figures shown in the last financial year the figures have dropped immensely as the DSD informed the Court from 20/8/2024 the NPOs were no longer allowed to do new foster care placements. This lead to an increase in Primary Care placements and Guardianship placements that are being forced upon the applicants in stead of foster care placements that would allow them financial assistance as well. The Society appreciates all the efforts made by Mr </a:t>
            </a:r>
            <a:r>
              <a:rPr lang="en-ZA" sz="1400" b="1" dirty="0" err="1">
                <a:latin typeface="Candara" panose="020E0502030303020204" pitchFamily="34" charset="0"/>
              </a:rPr>
              <a:t>Matwadia</a:t>
            </a:r>
            <a:r>
              <a:rPr lang="en-ZA" sz="1400" b="1" dirty="0">
                <a:latin typeface="Candara" panose="020E0502030303020204" pitchFamily="34" charset="0"/>
              </a:rPr>
              <a:t> by assisting the all the children being placed in foster care and other alternative care.  Many of the backlog cases was dealt with without a need to legalise the placement as the family or child had relocated and services are no longer required. DSD then changed the legislation regarding adverts in August 2024 for tracing missing parents…It now needed to be a notice given to the canalization officer, who has to follow a process of emails to have it be placed on DSD’s website and displayed at the offices of the NPO. When it was said to start their processes had not even been concluded and this also delayed matters being concluded timeously. It was reported that there is a possibility of Mrs. Francis returning to Children’s Court in May 2025 and she will be welcomed with open arms and grateful hearts as we all respect each other and work well together</a:t>
            </a:r>
            <a:r>
              <a:rPr lang="en-US" sz="1400" b="1" dirty="0">
                <a:latin typeface="Candara" panose="020E0502030303020204" pitchFamily="34" charset="0"/>
              </a:rPr>
              <a:t>  </a:t>
            </a:r>
          </a:p>
          <a:p>
            <a:pPr algn="ctr"/>
            <a:endParaRPr lang="en-ZA" sz="1400" b="1" dirty="0">
              <a:latin typeface="Candara" panose="020E0502030303020204" pitchFamily="34" charset="0"/>
            </a:endParaRPr>
          </a:p>
          <a:p>
            <a:pPr algn="ctr"/>
            <a:r>
              <a:rPr lang="en-US" sz="1400" b="1" dirty="0">
                <a:latin typeface="Candara" panose="020E0502030303020204" pitchFamily="34" charset="0"/>
              </a:rPr>
              <a:t>Forms 2’s were still received on a regular basis from the Court requesting assistance with Section 23 (Primary Care) &amp; Section 24 (Guardianship) placements, parenting plans requiring mediation, investigations needed to determine whether children are in need of care and protection, termination of parental rights and responsibilities, </a:t>
            </a:r>
            <a:r>
              <a:rPr lang="en-US" sz="1400" b="1" dirty="0" err="1">
                <a:latin typeface="Candara" panose="020E0502030303020204" pitchFamily="34" charset="0"/>
              </a:rPr>
              <a:t>ect</a:t>
            </a:r>
            <a:r>
              <a:rPr lang="en-US" sz="1400" b="1" dirty="0">
                <a:latin typeface="Candara" panose="020E0502030303020204" pitchFamily="34" charset="0"/>
              </a:rPr>
              <a:t>.  </a:t>
            </a:r>
          </a:p>
          <a:p>
            <a:pPr algn="ctr"/>
            <a:endParaRPr lang="en-US" sz="1600" b="1" dirty="0">
              <a:latin typeface="Candara" panose="020E0502030303020204" pitchFamily="34" charset="0"/>
            </a:endParaRPr>
          </a:p>
        </p:txBody>
      </p:sp>
      <p:sp>
        <p:nvSpPr>
          <p:cNvPr id="6" name="Rectangle 5"/>
          <p:cNvSpPr/>
          <p:nvPr/>
        </p:nvSpPr>
        <p:spPr>
          <a:xfrm>
            <a:off x="1104941" y="183125"/>
            <a:ext cx="9432390" cy="646331"/>
          </a:xfrm>
          <a:prstGeom prst="rect">
            <a:avLst/>
          </a:prstGeom>
        </p:spPr>
        <p:txBody>
          <a:bodyPr wrap="none">
            <a:spAutoFit/>
          </a:bodyPr>
          <a:lstStyle/>
          <a:p>
            <a:pPr algn="ctr"/>
            <a:r>
              <a:rPr lang="en-US" sz="3600" b="1" dirty="0">
                <a:latin typeface="Aharoni" panose="02010803020104030203" pitchFamily="2" charset="-79"/>
                <a:cs typeface="Aharoni" panose="02010803020104030203" pitchFamily="2" charset="-79"/>
              </a:rPr>
              <a:t>Program Manager’s Overview continues...</a:t>
            </a:r>
          </a:p>
        </p:txBody>
      </p:sp>
    </p:spTree>
    <p:extLst>
      <p:ext uri="{BB962C8B-B14F-4D97-AF65-F5344CB8AC3E}">
        <p14:creationId xmlns:p14="http://schemas.microsoft.com/office/powerpoint/2010/main" val="3501389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4"/>
                                        </p:tgtEl>
                                        <p:attrNameLst>
                                          <p:attrName>style.color</p:attrName>
                                        </p:attrNameLst>
                                      </p:cBhvr>
                                      <p:by>
                                        <p:hsl h="7200000" s="0" l="0"/>
                                      </p:by>
                                    </p:animClr>
                                    <p:animClr clrSpc="hsl" dir="cw">
                                      <p:cBhvr>
                                        <p:cTn id="7" dur="500" fill="hold"/>
                                        <p:tgtEl>
                                          <p:spTgt spid="4"/>
                                        </p:tgtEl>
                                        <p:attrNameLst>
                                          <p:attrName>fillcolor</p:attrName>
                                        </p:attrNameLst>
                                      </p:cBhvr>
                                      <p:by>
                                        <p:hsl h="7200000" s="0" l="0"/>
                                      </p:by>
                                    </p:animClr>
                                    <p:animClr clrSpc="hsl" dir="cw">
                                      <p:cBhvr>
                                        <p:cTn id="8" dur="500" fill="hold"/>
                                        <p:tgtEl>
                                          <p:spTgt spid="4"/>
                                        </p:tgtEl>
                                        <p:attrNameLst>
                                          <p:attrName>stroke.color</p:attrName>
                                        </p:attrNameLst>
                                      </p:cBhvr>
                                      <p:by>
                                        <p:hsl h="7200000" s="0" l="0"/>
                                      </p:by>
                                    </p:animClr>
                                    <p:set>
                                      <p:cBhvr>
                                        <p:cTn id="9" dur="5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55366" y="707887"/>
            <a:ext cx="11812944" cy="5139869"/>
          </a:xfrm>
          <a:prstGeom prst="rect">
            <a:avLst/>
          </a:prstGeom>
          <a:gradFill>
            <a:gsLst>
              <a:gs pos="44252">
                <a:srgbClr val="FDFD37"/>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2"/>
          </a:lnRef>
          <a:fillRef idx="1">
            <a:schemeClr val="lt1"/>
          </a:fillRef>
          <a:effectRef idx="0">
            <a:schemeClr val="accent2"/>
          </a:effectRef>
          <a:fontRef idx="minor">
            <a:schemeClr val="dk1"/>
          </a:fontRef>
        </p:style>
        <p:txBody>
          <a:bodyPr wrap="square" rtlCol="0">
            <a:spAutoFit/>
          </a:bodyPr>
          <a:lstStyle/>
          <a:p>
            <a:pPr algn="ctr"/>
            <a:endParaRPr lang="en-US" sz="1600" b="1" dirty="0">
              <a:latin typeface="Candara" panose="020E0502030303020204" pitchFamily="34" charset="0"/>
            </a:endParaRPr>
          </a:p>
          <a:p>
            <a:pPr algn="ctr"/>
            <a:endParaRPr lang="en-US" sz="1600" b="1" dirty="0">
              <a:latin typeface="Candara" panose="020E0502030303020204" pitchFamily="34" charset="0"/>
            </a:endParaRPr>
          </a:p>
          <a:p>
            <a:r>
              <a:rPr lang="en-US" sz="2000" b="1" dirty="0">
                <a:latin typeface="Candara" panose="020E0502030303020204" pitchFamily="34" charset="0"/>
              </a:rPr>
              <a:t>We are in a profession where we touch people’s lives daily in one way or another and </a:t>
            </a:r>
          </a:p>
          <a:p>
            <a:r>
              <a:rPr lang="en-US" sz="2000" b="1" dirty="0">
                <a:latin typeface="Candara" panose="020E0502030303020204" pitchFamily="34" charset="0"/>
              </a:rPr>
              <a:t>we give so much of ourselves, in everything we do and it sometimes ends in burnout, </a:t>
            </a:r>
          </a:p>
          <a:p>
            <a:r>
              <a:rPr lang="en-US" sz="2000" b="1" dirty="0">
                <a:latin typeface="Candara" panose="020E0502030303020204" pitchFamily="34" charset="0"/>
              </a:rPr>
              <a:t>which we should all work hard to prevent by doing self-care, know your limits and when </a:t>
            </a:r>
          </a:p>
          <a:p>
            <a:r>
              <a:rPr lang="en-US" sz="2000" b="1" dirty="0">
                <a:latin typeface="Candara" panose="020E0502030303020204" pitchFamily="34" charset="0"/>
              </a:rPr>
              <a:t>your body needs to rest…</a:t>
            </a:r>
          </a:p>
          <a:p>
            <a:pPr algn="ctr"/>
            <a:endParaRPr lang="en-US" sz="2000" b="1" dirty="0">
              <a:latin typeface="Candara" panose="020E0502030303020204" pitchFamily="34" charset="0"/>
            </a:endParaRPr>
          </a:p>
          <a:p>
            <a:pPr algn="r"/>
            <a:r>
              <a:rPr lang="en-US" sz="2000" b="1" dirty="0">
                <a:latin typeface="Candara" panose="020E0502030303020204" pitchFamily="34" charset="0"/>
              </a:rPr>
              <a:t>Challenges will always be there in one way or another as we have to deal with many resources such as SAPS, the Department of Social Development, the Department of Justice,</a:t>
            </a:r>
          </a:p>
          <a:p>
            <a:pPr algn="r"/>
            <a:r>
              <a:rPr lang="en-US" sz="2000" b="1" dirty="0">
                <a:latin typeface="Candara" panose="020E0502030303020204" pitchFamily="34" charset="0"/>
              </a:rPr>
              <a:t> the Department of Home Affairs, the Department of Education and others to mention but a few…</a:t>
            </a:r>
          </a:p>
          <a:p>
            <a:pPr algn="ctr"/>
            <a:endParaRPr lang="en-US" sz="2000" b="1" dirty="0">
              <a:latin typeface="Candara" panose="020E0502030303020204" pitchFamily="34" charset="0"/>
            </a:endParaRPr>
          </a:p>
          <a:p>
            <a:r>
              <a:rPr lang="en-US" sz="2000" b="1" dirty="0">
                <a:latin typeface="Candara" panose="020E0502030303020204" pitchFamily="34" charset="0"/>
              </a:rPr>
              <a:t>In general, we have built good relationships with most the resources in the </a:t>
            </a:r>
          </a:p>
          <a:p>
            <a:r>
              <a:rPr lang="en-US" sz="2000" b="1" dirty="0">
                <a:latin typeface="Candara" panose="020E0502030303020204" pitchFamily="34" charset="0"/>
              </a:rPr>
              <a:t>community and some we even have on speed dial for those days when a child/ren </a:t>
            </a:r>
          </a:p>
          <a:p>
            <a:r>
              <a:rPr lang="en-US" sz="2000" b="1" dirty="0">
                <a:latin typeface="Candara" panose="020E0502030303020204" pitchFamily="34" charset="0"/>
              </a:rPr>
              <a:t>need assistance in one way or another…</a:t>
            </a:r>
          </a:p>
          <a:p>
            <a:pPr algn="ctr"/>
            <a:r>
              <a:rPr lang="en-US" sz="1600" b="1" dirty="0">
                <a:solidFill>
                  <a:schemeClr val="tx1"/>
                </a:solidFill>
                <a:latin typeface="Candara" panose="020E0502030303020204" pitchFamily="34" charset="0"/>
                <a:ea typeface="Calibri" panose="020F0502020204030204" pitchFamily="34" charset="0"/>
                <a:cs typeface="Calibri" panose="020F0502020204030204" pitchFamily="34" charset="0"/>
              </a:rPr>
              <a:t> </a:t>
            </a:r>
          </a:p>
          <a:p>
            <a:endParaRPr lang="en-US" sz="2000" b="1" dirty="0">
              <a:solidFill>
                <a:schemeClr val="tx1"/>
              </a:solidFill>
              <a:latin typeface="Century Schoolbook" panose="02040604050505020304" pitchFamily="18" charset="0"/>
            </a:endParaRPr>
          </a:p>
          <a:p>
            <a:pPr algn="ctr"/>
            <a:endParaRPr lang="en-US" sz="2000" b="1" dirty="0">
              <a:latin typeface="Candara" panose="020E0502030303020204" pitchFamily="34" charset="0"/>
            </a:endParaRPr>
          </a:p>
        </p:txBody>
      </p:sp>
      <p:sp>
        <p:nvSpPr>
          <p:cNvPr id="3" name="Title 2">
            <a:extLst>
              <a:ext uri="{FF2B5EF4-FFF2-40B4-BE49-F238E27FC236}">
                <a16:creationId xmlns:a16="http://schemas.microsoft.com/office/drawing/2014/main" id="{93D8A7B8-B397-4487-A603-4027D5867D45}"/>
              </a:ext>
            </a:extLst>
          </p:cNvPr>
          <p:cNvSpPr txBox="1">
            <a:spLocks/>
          </p:cNvSpPr>
          <p:nvPr/>
        </p:nvSpPr>
        <p:spPr>
          <a:xfrm>
            <a:off x="0" y="0"/>
            <a:ext cx="12192000" cy="688998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latin typeface="Aharoni" panose="02010803020104030203" pitchFamily="2" charset="-79"/>
                <a:cs typeface="Aharoni" panose="02010803020104030203" pitchFamily="2" charset="-79"/>
              </a:rPr>
              <a:t>Program Manager’s Overview 2024-2025 </a:t>
            </a:r>
            <a:r>
              <a:rPr lang="en-US" sz="2800" b="1" dirty="0">
                <a:latin typeface="Aharoni" panose="02010803020104030203" pitchFamily="2" charset="-79"/>
                <a:cs typeface="Aharoni" panose="02010803020104030203" pitchFamily="2" charset="-79"/>
              </a:rPr>
              <a:t>continue..</a:t>
            </a:r>
            <a:endParaRPr lang="en-US" sz="4000" b="1" dirty="0">
              <a:latin typeface="Aharoni" panose="02010803020104030203" pitchFamily="2" charset="-79"/>
              <a:cs typeface="Aharoni" panose="02010803020104030203" pitchFamily="2" charset="-79"/>
            </a:endParaRPr>
          </a:p>
        </p:txBody>
      </p:sp>
      <p:sp>
        <p:nvSpPr>
          <p:cNvPr id="2" name="Rectangle 1">
            <a:extLst>
              <a:ext uri="{FF2B5EF4-FFF2-40B4-BE49-F238E27FC236}">
                <a16:creationId xmlns:a16="http://schemas.microsoft.com/office/drawing/2014/main" id="{6D96EE1F-31CB-4CC9-8354-9985D03A23D3}"/>
              </a:ext>
            </a:extLst>
          </p:cNvPr>
          <p:cNvSpPr/>
          <p:nvPr/>
        </p:nvSpPr>
        <p:spPr>
          <a:xfrm>
            <a:off x="255366" y="-171380"/>
            <a:ext cx="11681268" cy="707886"/>
          </a:xfrm>
          <a:prstGeom prst="rect">
            <a:avLst/>
          </a:prstGeom>
        </p:spPr>
        <p:txBody>
          <a:bodyPr wrap="square">
            <a:spAutoFit/>
          </a:bodyPr>
          <a:lstStyle/>
          <a:p>
            <a:endParaRPr lang="en-US" sz="2000" dirty="0">
              <a:solidFill>
                <a:srgbClr val="FF0000"/>
              </a:solidFill>
              <a:effectLst>
                <a:outerShdw blurRad="38100" dist="38100" dir="2700000" algn="tl">
                  <a:srgbClr val="000000">
                    <a:alpha val="43137"/>
                  </a:srgbClr>
                </a:outerShdw>
              </a:effectLst>
            </a:endParaRPr>
          </a:p>
          <a:p>
            <a:r>
              <a:rPr lang="en-US" sz="2000" b="1" dirty="0">
                <a:solidFill>
                  <a:srgbClr val="FF0000"/>
                </a:solidFill>
              </a:rPr>
              <a:t> </a:t>
            </a:r>
          </a:p>
        </p:txBody>
      </p:sp>
      <p:pic>
        <p:nvPicPr>
          <p:cNvPr id="4" name="Picture 3">
            <a:extLst>
              <a:ext uri="{FF2B5EF4-FFF2-40B4-BE49-F238E27FC236}">
                <a16:creationId xmlns:a16="http://schemas.microsoft.com/office/drawing/2014/main" id="{5EF374E2-6C97-D7D3-95F3-4ED02F68F6D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78492" y="3893829"/>
            <a:ext cx="1729992" cy="1729992"/>
          </a:xfrm>
          <a:prstGeom prst="rect">
            <a:avLst/>
          </a:prstGeom>
          <a:noFill/>
          <a:ln>
            <a:noFill/>
          </a:ln>
        </p:spPr>
      </p:pic>
      <p:pic>
        <p:nvPicPr>
          <p:cNvPr id="7" name="Picture 6">
            <a:extLst>
              <a:ext uri="{FF2B5EF4-FFF2-40B4-BE49-F238E27FC236}">
                <a16:creationId xmlns:a16="http://schemas.microsoft.com/office/drawing/2014/main" id="{A9C3FECA-1CAB-B187-EA84-39F1FBD5EE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78492" y="707886"/>
            <a:ext cx="1500798" cy="1696024"/>
          </a:xfrm>
          <a:prstGeom prst="rect">
            <a:avLst/>
          </a:prstGeom>
        </p:spPr>
      </p:pic>
    </p:spTree>
    <p:extLst>
      <p:ext uri="{BB962C8B-B14F-4D97-AF65-F5344CB8AC3E}">
        <p14:creationId xmlns:p14="http://schemas.microsoft.com/office/powerpoint/2010/main" val="409823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fade">
                                      <p:cBhvr>
                                        <p:cTn id="35" dur="1000"/>
                                        <p:tgtEl>
                                          <p:spTgt spid="6">
                                            <p:txEl>
                                              <p:pRg st="7" end="7"/>
                                            </p:txEl>
                                          </p:spTgt>
                                        </p:tgtEl>
                                      </p:cBhvr>
                                    </p:animEffect>
                                    <p:anim calcmode="lin" valueType="num">
                                      <p:cBhvr>
                                        <p:cTn id="36"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1000"/>
                                        <p:tgtEl>
                                          <p:spTgt spid="6">
                                            <p:txEl>
                                              <p:pRg st="8" end="8"/>
                                            </p:txEl>
                                          </p:spTgt>
                                        </p:tgtEl>
                                      </p:cBhvr>
                                    </p:animEffect>
                                    <p:anim calcmode="lin" valueType="num">
                                      <p:cBhvr>
                                        <p:cTn id="43"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6">
                                            <p:txEl>
                                              <p:pRg st="10" end="10"/>
                                            </p:txEl>
                                          </p:spTgt>
                                        </p:tgtEl>
                                        <p:attrNameLst>
                                          <p:attrName>style.visibility</p:attrName>
                                        </p:attrNameLst>
                                      </p:cBhvr>
                                      <p:to>
                                        <p:strVal val="visible"/>
                                      </p:to>
                                    </p:set>
                                    <p:animEffect transition="in" filter="fade">
                                      <p:cBhvr>
                                        <p:cTn id="49" dur="1000"/>
                                        <p:tgtEl>
                                          <p:spTgt spid="6">
                                            <p:txEl>
                                              <p:pRg st="10" end="10"/>
                                            </p:txEl>
                                          </p:spTgt>
                                        </p:tgtEl>
                                      </p:cBhvr>
                                    </p:animEffect>
                                    <p:anim calcmode="lin" valueType="num">
                                      <p:cBhvr>
                                        <p:cTn id="50"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6">
                                            <p:txEl>
                                              <p:pRg st="11" end="11"/>
                                            </p:txEl>
                                          </p:spTgt>
                                        </p:tgtEl>
                                        <p:attrNameLst>
                                          <p:attrName>style.visibility</p:attrName>
                                        </p:attrNameLst>
                                      </p:cBhvr>
                                      <p:to>
                                        <p:strVal val="visible"/>
                                      </p:to>
                                    </p:set>
                                    <p:animEffect transition="in" filter="fade">
                                      <p:cBhvr>
                                        <p:cTn id="56" dur="1000"/>
                                        <p:tgtEl>
                                          <p:spTgt spid="6">
                                            <p:txEl>
                                              <p:pRg st="11" end="11"/>
                                            </p:txEl>
                                          </p:spTgt>
                                        </p:tgtEl>
                                      </p:cBhvr>
                                    </p:animEffect>
                                    <p:anim calcmode="lin" valueType="num">
                                      <p:cBhvr>
                                        <p:cTn id="57" dur="1000" fill="hold"/>
                                        <p:tgtEl>
                                          <p:spTgt spid="6">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6">
                                            <p:txEl>
                                              <p:pRg st="12" end="12"/>
                                            </p:txEl>
                                          </p:spTgt>
                                        </p:tgtEl>
                                        <p:attrNameLst>
                                          <p:attrName>style.visibility</p:attrName>
                                        </p:attrNameLst>
                                      </p:cBhvr>
                                      <p:to>
                                        <p:strVal val="visible"/>
                                      </p:to>
                                    </p:set>
                                    <p:animEffect transition="in" filter="fade">
                                      <p:cBhvr>
                                        <p:cTn id="63" dur="1000"/>
                                        <p:tgtEl>
                                          <p:spTgt spid="6">
                                            <p:txEl>
                                              <p:pRg st="12" end="12"/>
                                            </p:txEl>
                                          </p:spTgt>
                                        </p:tgtEl>
                                      </p:cBhvr>
                                    </p:animEffect>
                                    <p:anim calcmode="lin" valueType="num">
                                      <p:cBhvr>
                                        <p:cTn id="64" dur="1000" fill="hold"/>
                                        <p:tgtEl>
                                          <p:spTgt spid="6">
                                            <p:txEl>
                                              <p:pRg st="12" end="12"/>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nodeType="clickEffect">
                                  <p:stCondLst>
                                    <p:cond delay="0"/>
                                  </p:stCondLst>
                                  <p:childTnLst>
                                    <p:set>
                                      <p:cBhvr>
                                        <p:cTn id="69" dur="1" fill="hold">
                                          <p:stCondLst>
                                            <p:cond delay="0"/>
                                          </p:stCondLst>
                                        </p:cTn>
                                        <p:tgtEl>
                                          <p:spTgt spid="6">
                                            <p:txEl>
                                              <p:pRg st="13" end="13"/>
                                            </p:txEl>
                                          </p:spTgt>
                                        </p:tgtEl>
                                        <p:attrNameLst>
                                          <p:attrName>style.visibility</p:attrName>
                                        </p:attrNameLst>
                                      </p:cBhvr>
                                      <p:to>
                                        <p:strVal val="visible"/>
                                      </p:to>
                                    </p:set>
                                    <p:animEffect transition="in" filter="fade">
                                      <p:cBhvr>
                                        <p:cTn id="70" dur="1000"/>
                                        <p:tgtEl>
                                          <p:spTgt spid="6">
                                            <p:txEl>
                                              <p:pRg st="13" end="13"/>
                                            </p:txEl>
                                          </p:spTgt>
                                        </p:tgtEl>
                                      </p:cBhvr>
                                    </p:animEffect>
                                    <p:anim calcmode="lin" valueType="num">
                                      <p:cBhvr>
                                        <p:cTn id="71" dur="1000" fill="hold"/>
                                        <p:tgtEl>
                                          <p:spTgt spid="6">
                                            <p:txEl>
                                              <p:pRg st="13" end="13"/>
                                            </p:txEl>
                                          </p:spTgt>
                                        </p:tgtEl>
                                        <p:attrNameLst>
                                          <p:attrName>ppt_x</p:attrName>
                                        </p:attrNameLst>
                                      </p:cBhvr>
                                      <p:tavLst>
                                        <p:tav tm="0">
                                          <p:val>
                                            <p:strVal val="#ppt_x"/>
                                          </p:val>
                                        </p:tav>
                                        <p:tav tm="100000">
                                          <p:val>
                                            <p:strVal val="#ppt_x"/>
                                          </p:val>
                                        </p:tav>
                                      </p:tavLst>
                                    </p:anim>
                                    <p:anim calcmode="lin" valueType="num">
                                      <p:cBhvr>
                                        <p:cTn id="72" dur="1000" fill="hold"/>
                                        <p:tgtEl>
                                          <p:spTgt spid="6">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63D7F2-7C24-48B7-8B9E-597370373C92}"/>
              </a:ext>
            </a:extLst>
          </p:cNvPr>
          <p:cNvSpPr/>
          <p:nvPr/>
        </p:nvSpPr>
        <p:spPr>
          <a:xfrm>
            <a:off x="171450" y="922020"/>
            <a:ext cx="11859185" cy="1015663"/>
          </a:xfrm>
          <a:prstGeom prst="rect">
            <a:avLst/>
          </a:prstGeom>
        </p:spPr>
        <p:txBody>
          <a:bodyPr wrap="square">
            <a:spAutoFit/>
          </a:bodyPr>
          <a:lstStyle/>
          <a:p>
            <a:pPr algn="ctr"/>
            <a:endParaRPr lang="en-US" sz="2000" b="1" dirty="0"/>
          </a:p>
          <a:p>
            <a:pPr algn="ctr"/>
            <a:endParaRPr lang="en-ZA" sz="2000" dirty="0"/>
          </a:p>
          <a:p>
            <a:pPr algn="ctr"/>
            <a:endParaRPr lang="en-US" sz="2000" dirty="0">
              <a:solidFill>
                <a:srgbClr val="C00000"/>
              </a:solidFill>
            </a:endParaRPr>
          </a:p>
        </p:txBody>
      </p:sp>
      <p:sp>
        <p:nvSpPr>
          <p:cNvPr id="2" name="Title 2">
            <a:extLst>
              <a:ext uri="{FF2B5EF4-FFF2-40B4-BE49-F238E27FC236}">
                <a16:creationId xmlns:a16="http://schemas.microsoft.com/office/drawing/2014/main" id="{B457AFA3-5E78-499A-93D3-9143D758DF6F}"/>
              </a:ext>
            </a:extLst>
          </p:cNvPr>
          <p:cNvSpPr txBox="1">
            <a:spLocks/>
          </p:cNvSpPr>
          <p:nvPr/>
        </p:nvSpPr>
        <p:spPr>
          <a:xfrm>
            <a:off x="838200" y="147411"/>
            <a:ext cx="10515600" cy="70929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latin typeface="Aharoni" panose="02010803020104030203" pitchFamily="2" charset="-79"/>
                <a:cs typeface="Aharoni" panose="02010803020104030203" pitchFamily="2" charset="-79"/>
              </a:rPr>
              <a:t>Program Manager’s Overview continues...</a:t>
            </a:r>
          </a:p>
          <a:p>
            <a:pPr algn="ctr"/>
            <a:endParaRPr lang="en-US" sz="4000" b="1" dirty="0">
              <a:latin typeface="Aharoni" panose="02010803020104030203" pitchFamily="2" charset="-79"/>
              <a:cs typeface="Aharoni" panose="02010803020104030203" pitchFamily="2" charset="-79"/>
            </a:endParaRPr>
          </a:p>
        </p:txBody>
      </p:sp>
      <p:graphicFrame>
        <p:nvGraphicFramePr>
          <p:cNvPr id="6" name="Chart 5">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437812986"/>
              </p:ext>
            </p:extLst>
          </p:nvPr>
        </p:nvGraphicFramePr>
        <p:xfrm>
          <a:off x="161365" y="950118"/>
          <a:ext cx="11869270" cy="49577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7064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40B6B5A0-C6E8-40CA-83FF-BB6525F4EFB8}"/>
              </a:ext>
            </a:extLst>
          </p:cNvPr>
          <p:cNvSpPr txBox="1">
            <a:spLocks noGrp="1"/>
          </p:cNvSpPr>
          <p:nvPr>
            <p:ph type="title"/>
          </p:nvPr>
        </p:nvSpPr>
        <p:spPr>
          <a:xfrm>
            <a:off x="838200" y="167611"/>
            <a:ext cx="10515600" cy="597979"/>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haroni" panose="02010803020104030203" pitchFamily="2" charset="-79"/>
                <a:cs typeface="Aharoni" panose="02010803020104030203" pitchFamily="2" charset="-79"/>
              </a:rPr>
              <a:t>Service Delivery</a:t>
            </a:r>
          </a:p>
        </p:txBody>
      </p:sp>
      <p:sp>
        <p:nvSpPr>
          <p:cNvPr id="5" name="Rectangle 4">
            <a:extLst>
              <a:ext uri="{FF2B5EF4-FFF2-40B4-BE49-F238E27FC236}">
                <a16:creationId xmlns:a16="http://schemas.microsoft.com/office/drawing/2014/main" id="{247306BD-C740-4724-9603-B6B2EE9DD886}"/>
              </a:ext>
            </a:extLst>
          </p:cNvPr>
          <p:cNvSpPr/>
          <p:nvPr/>
        </p:nvSpPr>
        <p:spPr>
          <a:xfrm>
            <a:off x="325582" y="765590"/>
            <a:ext cx="11028218" cy="6309420"/>
          </a:xfrm>
          <a:prstGeom prst="rect">
            <a:avLst/>
          </a:prstGeom>
        </p:spPr>
        <p:txBody>
          <a:bodyPr wrap="square">
            <a:spAutoFit/>
          </a:bodyPr>
          <a:lstStyle/>
          <a:p>
            <a:pPr algn="ctr"/>
            <a:r>
              <a:rPr lang="en-US" sz="2000" b="1" u="sng" dirty="0">
                <a:solidFill>
                  <a:srgbClr val="002060"/>
                </a:solidFill>
              </a:rPr>
              <a:t>Remains on FOUR levels </a:t>
            </a:r>
          </a:p>
          <a:p>
            <a:pPr lvl="4"/>
            <a:r>
              <a:rPr lang="en-US" b="1" dirty="0">
                <a:solidFill>
                  <a:srgbClr val="FF0000"/>
                </a:solidFill>
                <a:effectLst>
                  <a:outerShdw blurRad="38100" dist="38100" dir="2700000" algn="tl">
                    <a:srgbClr val="000000">
                      <a:alpha val="43137"/>
                    </a:srgbClr>
                  </a:outerShdw>
                </a:effectLst>
              </a:rPr>
              <a:t>Prevention</a:t>
            </a:r>
            <a:r>
              <a:rPr lang="en-US" b="1" dirty="0">
                <a:solidFill>
                  <a:srgbClr val="FF0000"/>
                </a:solidFill>
              </a:rPr>
              <a:t> </a:t>
            </a:r>
          </a:p>
          <a:p>
            <a:pPr lvl="4"/>
            <a:r>
              <a:rPr lang="en-US" b="1" dirty="0">
                <a:solidFill>
                  <a:srgbClr val="FF0000"/>
                </a:solidFill>
                <a:effectLst>
                  <a:outerShdw blurRad="38100" dist="38100" dir="2700000" algn="tl">
                    <a:srgbClr val="000000">
                      <a:alpha val="43137"/>
                    </a:srgbClr>
                  </a:outerShdw>
                </a:effectLst>
              </a:rPr>
              <a:t>P</a:t>
            </a:r>
            <a:r>
              <a:rPr lang="en-US" b="1" dirty="0">
                <a:solidFill>
                  <a:srgbClr val="FF0000"/>
                </a:solidFill>
              </a:rPr>
              <a:t>rovision of intake services at the Springs office, </a:t>
            </a:r>
          </a:p>
          <a:p>
            <a:pPr lvl="4"/>
            <a:endParaRPr lang="en-US" b="1" dirty="0">
              <a:solidFill>
                <a:srgbClr val="FF0000"/>
              </a:solidFill>
            </a:endParaRPr>
          </a:p>
          <a:p>
            <a:pPr lvl="4"/>
            <a:r>
              <a:rPr lang="en-US" b="1" dirty="0">
                <a:solidFill>
                  <a:srgbClr val="FF0000"/>
                </a:solidFill>
              </a:rPr>
              <a:t>Kwa-Thema (HH </a:t>
            </a:r>
            <a:r>
              <a:rPr lang="en-US" b="1" dirty="0" err="1">
                <a:solidFill>
                  <a:srgbClr val="FF0000"/>
                </a:solidFill>
              </a:rPr>
              <a:t>Ngakane</a:t>
            </a:r>
            <a:r>
              <a:rPr lang="en-US" b="1" dirty="0">
                <a:solidFill>
                  <a:srgbClr val="FF0000"/>
                </a:solidFill>
              </a:rPr>
              <a:t> Centre – twice a week) &amp; </a:t>
            </a:r>
            <a:r>
              <a:rPr lang="en-US" b="1" dirty="0" err="1">
                <a:solidFill>
                  <a:srgbClr val="FF0000"/>
                </a:solidFill>
              </a:rPr>
              <a:t>Bakerton</a:t>
            </a:r>
            <a:r>
              <a:rPr lang="en-US" b="1" dirty="0">
                <a:solidFill>
                  <a:srgbClr val="FF0000"/>
                </a:solidFill>
              </a:rPr>
              <a:t> Center (once a week)</a:t>
            </a:r>
          </a:p>
          <a:p>
            <a:endParaRPr lang="en-US" sz="2000" b="1" dirty="0">
              <a:solidFill>
                <a:srgbClr val="002060"/>
              </a:solidFill>
              <a:effectLst>
                <a:outerShdw blurRad="38100" dist="38100" dir="2700000" algn="tl">
                  <a:srgbClr val="000000">
                    <a:alpha val="43137"/>
                  </a:srgbClr>
                </a:outerShdw>
              </a:effectLst>
            </a:endParaRPr>
          </a:p>
          <a:p>
            <a:pPr lvl="4"/>
            <a:r>
              <a:rPr lang="en-US" b="1" dirty="0">
                <a:solidFill>
                  <a:srgbClr val="FF0000"/>
                </a:solidFill>
                <a:effectLst>
                  <a:outerShdw blurRad="38100" dist="38100" dir="2700000" algn="tl">
                    <a:srgbClr val="000000">
                      <a:alpha val="43137"/>
                    </a:srgbClr>
                  </a:outerShdw>
                </a:effectLst>
              </a:rPr>
              <a:t>Early intervention </a:t>
            </a:r>
          </a:p>
          <a:p>
            <a:pPr lvl="4"/>
            <a:r>
              <a:rPr lang="en-US" b="1" dirty="0">
                <a:solidFill>
                  <a:srgbClr val="FF0000"/>
                </a:solidFill>
                <a:effectLst>
                  <a:outerShdw blurRad="38100" dist="38100" dir="2700000" algn="tl">
                    <a:srgbClr val="000000">
                      <a:alpha val="43137"/>
                    </a:srgbClr>
                  </a:outerShdw>
                </a:effectLst>
              </a:rPr>
              <a:t>C</a:t>
            </a:r>
            <a:r>
              <a:rPr lang="en-US" b="1" dirty="0">
                <a:solidFill>
                  <a:srgbClr val="FF0000"/>
                </a:solidFill>
              </a:rPr>
              <a:t>ourt ordered investigations of children in need of care, parenting plans and mediation.  </a:t>
            </a:r>
            <a:r>
              <a:rPr lang="en-US" b="1" dirty="0" err="1">
                <a:solidFill>
                  <a:srgbClr val="FF0000"/>
                </a:solidFill>
              </a:rPr>
              <a:t>Gaurdianship</a:t>
            </a:r>
            <a:r>
              <a:rPr lang="en-US" b="1" dirty="0">
                <a:solidFill>
                  <a:srgbClr val="FF0000"/>
                </a:solidFill>
              </a:rPr>
              <a:t> is an added order the Children’s Court is allowed to make</a:t>
            </a:r>
          </a:p>
          <a:p>
            <a:pPr lvl="4"/>
            <a:endParaRPr lang="en-US" sz="2000" b="1" dirty="0">
              <a:solidFill>
                <a:srgbClr val="FF0000"/>
              </a:solidFill>
              <a:effectLst>
                <a:outerShdw blurRad="38100" dist="38100" dir="2700000" algn="tl">
                  <a:srgbClr val="000000">
                    <a:alpha val="43137"/>
                  </a:srgbClr>
                </a:outerShdw>
              </a:effectLst>
            </a:endParaRPr>
          </a:p>
          <a:p>
            <a:pPr lvl="4"/>
            <a:r>
              <a:rPr lang="en-US" b="1" dirty="0">
                <a:solidFill>
                  <a:srgbClr val="FF0000"/>
                </a:solidFill>
                <a:effectLst>
                  <a:outerShdw blurRad="38100" dist="38100" dir="2700000" algn="tl">
                    <a:srgbClr val="000000">
                      <a:alpha val="43137"/>
                    </a:srgbClr>
                  </a:outerShdw>
                </a:effectLst>
              </a:rPr>
              <a:t>Statutory </a:t>
            </a:r>
          </a:p>
          <a:p>
            <a:pPr lvl="4"/>
            <a:r>
              <a:rPr lang="en-US" b="1" dirty="0">
                <a:solidFill>
                  <a:srgbClr val="FF0000"/>
                </a:solidFill>
                <a:effectLst>
                  <a:outerShdw blurRad="38100" dist="38100" dir="2700000" algn="tl">
                    <a:srgbClr val="000000">
                      <a:alpha val="43137"/>
                    </a:srgbClr>
                  </a:outerShdw>
                </a:effectLst>
              </a:rPr>
              <a:t>R</a:t>
            </a:r>
            <a:r>
              <a:rPr lang="en-US" b="1" dirty="0">
                <a:solidFill>
                  <a:srgbClr val="FF0000"/>
                </a:solidFill>
              </a:rPr>
              <a:t>emoval, placement &amp; after care services to children in alternate care as per the guidelines set out in terms of the Children’s Act 38/2005, as amended </a:t>
            </a:r>
          </a:p>
          <a:p>
            <a:pPr lvl="4"/>
            <a:endParaRPr lang="en-US" b="1" dirty="0">
              <a:solidFill>
                <a:srgbClr val="FF0000"/>
              </a:solidFill>
            </a:endParaRPr>
          </a:p>
          <a:p>
            <a:pPr lvl="4"/>
            <a:r>
              <a:rPr lang="en-US" b="1" dirty="0">
                <a:solidFill>
                  <a:srgbClr val="FF0000"/>
                </a:solidFill>
              </a:rPr>
              <a:t>Development</a:t>
            </a:r>
          </a:p>
          <a:p>
            <a:pPr lvl="4"/>
            <a:r>
              <a:rPr lang="en-US" b="1" dirty="0">
                <a:solidFill>
                  <a:srgbClr val="FF0000"/>
                </a:solidFill>
              </a:rPr>
              <a:t>Through allowing registered Social Auxiliary Work and Social Work students as well as Counselling Psychologists to obtain practical experience by observation and participation when certain programmes are being presented</a:t>
            </a:r>
          </a:p>
          <a:p>
            <a:pPr lvl="4"/>
            <a:r>
              <a:rPr lang="en-US" b="1" dirty="0">
                <a:solidFill>
                  <a:srgbClr val="FF0000"/>
                </a:solidFill>
              </a:rPr>
              <a:t> </a:t>
            </a:r>
          </a:p>
          <a:p>
            <a:pPr lvl="4"/>
            <a:endParaRPr lang="en-US" b="1" dirty="0">
              <a:solidFill>
                <a:srgbClr val="FF0000"/>
              </a:solidFill>
            </a:endParaRPr>
          </a:p>
          <a:p>
            <a:pPr lvl="4"/>
            <a:endParaRPr lang="en-US" b="1" dirty="0">
              <a:solidFill>
                <a:srgbClr val="FF0000"/>
              </a:solidFill>
            </a:endParaRPr>
          </a:p>
          <a:p>
            <a:endParaRPr lang="en-US" sz="2000" b="1" dirty="0">
              <a:solidFill>
                <a:srgbClr val="FF0000"/>
              </a:solidFill>
            </a:endParaRPr>
          </a:p>
        </p:txBody>
      </p:sp>
      <p:pic>
        <p:nvPicPr>
          <p:cNvPr id="9" name="Picture 8" descr="A picture containing person, wall, green, monitor&#10;&#10;Description generated with very high confidence">
            <a:extLst>
              <a:ext uri="{FF2B5EF4-FFF2-40B4-BE49-F238E27FC236}">
                <a16:creationId xmlns:a16="http://schemas.microsoft.com/office/drawing/2014/main" id="{4EC62E79-351E-4F21-9FA8-CADE366B16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5900" y="1196319"/>
            <a:ext cx="1625588" cy="1080000"/>
          </a:xfrm>
          <a:prstGeom prst="rect">
            <a:avLst/>
          </a:prstGeom>
        </p:spPr>
      </p:pic>
      <p:pic>
        <p:nvPicPr>
          <p:cNvPr id="13" name="Picture 12" descr="A picture containing clipart&#10;&#10;Description generated with very high confidence">
            <a:extLst>
              <a:ext uri="{FF2B5EF4-FFF2-40B4-BE49-F238E27FC236}">
                <a16:creationId xmlns:a16="http://schemas.microsoft.com/office/drawing/2014/main" id="{1B006C0D-1FD1-4A87-89F3-EB4A057494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288" y="2488207"/>
            <a:ext cx="1627200" cy="940793"/>
          </a:xfrm>
          <a:prstGeom prst="rect">
            <a:avLst/>
          </a:prstGeom>
        </p:spPr>
      </p:pic>
      <p:pic>
        <p:nvPicPr>
          <p:cNvPr id="15" name="Picture 14" descr="A picture containing electronics&#10;&#10;Description generated with high confidence">
            <a:extLst>
              <a:ext uri="{FF2B5EF4-FFF2-40B4-BE49-F238E27FC236}">
                <a16:creationId xmlns:a16="http://schemas.microsoft.com/office/drawing/2014/main" id="{B8DED733-A28D-4204-8DEA-2B186FBD7A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4288" y="3640888"/>
            <a:ext cx="1627200" cy="940793"/>
          </a:xfrm>
          <a:prstGeom prst="rect">
            <a:avLst/>
          </a:prstGeom>
        </p:spPr>
      </p:pic>
      <p:pic>
        <p:nvPicPr>
          <p:cNvPr id="2" name="Picture 1">
            <a:extLst>
              <a:ext uri="{FF2B5EF4-FFF2-40B4-BE49-F238E27FC236}">
                <a16:creationId xmlns:a16="http://schemas.microsoft.com/office/drawing/2014/main" id="{61EF94C7-26E3-2BD3-0F5D-34F529B3FF2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47649" y="0"/>
            <a:ext cx="1844351" cy="1844351"/>
          </a:xfrm>
          <a:prstGeom prst="rect">
            <a:avLst/>
          </a:prstGeom>
          <a:noFill/>
          <a:ln>
            <a:noFill/>
          </a:ln>
        </p:spPr>
      </p:pic>
      <p:pic>
        <p:nvPicPr>
          <p:cNvPr id="1026" name="Picture 2" descr="The Definition, Aspects and Theories of Development – The Lawyer Africa">
            <a:extLst>
              <a:ext uri="{FF2B5EF4-FFF2-40B4-BE49-F238E27FC236}">
                <a16:creationId xmlns:a16="http://schemas.microsoft.com/office/drawing/2014/main" id="{CFC6B7AC-91A4-FFD0-7954-0639B90AB4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4288" y="4866111"/>
            <a:ext cx="1627200" cy="847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7216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1000"/>
                                        <p:tgtEl>
                                          <p:spTgt spid="5">
                                            <p:txEl>
                                              <p:pRg st="2" end="2"/>
                                            </p:txEl>
                                          </p:spTgt>
                                        </p:tgtEl>
                                      </p:cBhvr>
                                    </p:animEffect>
                                    <p:anim calcmode="lin" valueType="num">
                                      <p:cBhvr>
                                        <p:cTn id="1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1000"/>
                                        <p:tgtEl>
                                          <p:spTgt spid="5">
                                            <p:txEl>
                                              <p:pRg st="4" end="4"/>
                                            </p:txEl>
                                          </p:spTgt>
                                        </p:tgtEl>
                                      </p:cBhvr>
                                    </p:animEffect>
                                    <p:anim calcmode="lin" valueType="num">
                                      <p:cBhvr>
                                        <p:cTn id="2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4" end="4"/>
                                            </p:txEl>
                                          </p:spTgt>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1000"/>
                                        <p:tgtEl>
                                          <p:spTgt spid="5">
                                            <p:txEl>
                                              <p:pRg st="6" end="6"/>
                                            </p:txEl>
                                          </p:spTgt>
                                        </p:tgtEl>
                                      </p:cBhvr>
                                    </p:animEffect>
                                    <p:anim calcmode="lin" valueType="num">
                                      <p:cBhvr>
                                        <p:cTn id="2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5">
                                            <p:txEl>
                                              <p:pRg st="6" end="6"/>
                                            </p:txEl>
                                          </p:spTgt>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1000"/>
                                        <p:tgtEl>
                                          <p:spTgt spid="5">
                                            <p:txEl>
                                              <p:pRg st="7" end="7"/>
                                            </p:txEl>
                                          </p:spTgt>
                                        </p:tgtEl>
                                      </p:cBhvr>
                                    </p:animEffect>
                                    <p:anim calcmode="lin" valueType="num">
                                      <p:cBhvr>
                                        <p:cTn id="3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5">
                                            <p:txEl>
                                              <p:pRg st="7" end="7"/>
                                            </p:txEl>
                                          </p:spTgt>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fade">
                                      <p:cBhvr>
                                        <p:cTn id="37" dur="1000"/>
                                        <p:tgtEl>
                                          <p:spTgt spid="5">
                                            <p:txEl>
                                              <p:pRg st="9" end="9"/>
                                            </p:txEl>
                                          </p:spTgt>
                                        </p:tgtEl>
                                      </p:cBhvr>
                                    </p:animEffect>
                                    <p:anim calcmode="lin" valueType="num">
                                      <p:cBhvr>
                                        <p:cTn id="38"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39" dur="1000" fill="hold"/>
                                        <p:tgtEl>
                                          <p:spTgt spid="5">
                                            <p:txEl>
                                              <p:pRg st="9" end="9"/>
                                            </p:txEl>
                                          </p:spTgt>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5">
                                            <p:txEl>
                                              <p:pRg st="10" end="10"/>
                                            </p:txEl>
                                          </p:spTgt>
                                        </p:tgtEl>
                                        <p:attrNameLst>
                                          <p:attrName>style.visibility</p:attrName>
                                        </p:attrNameLst>
                                      </p:cBhvr>
                                      <p:to>
                                        <p:strVal val="visible"/>
                                      </p:to>
                                    </p:set>
                                    <p:animEffect transition="in" filter="fade">
                                      <p:cBhvr>
                                        <p:cTn id="42" dur="1000"/>
                                        <p:tgtEl>
                                          <p:spTgt spid="5">
                                            <p:txEl>
                                              <p:pRg st="10" end="10"/>
                                            </p:txEl>
                                          </p:spTgt>
                                        </p:tgtEl>
                                      </p:cBhvr>
                                    </p:animEffect>
                                    <p:anim calcmode="lin" valueType="num">
                                      <p:cBhvr>
                                        <p:cTn id="43"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10" end="10"/>
                                            </p:txEl>
                                          </p:spTgt>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5">
                                            <p:txEl>
                                              <p:pRg st="12" end="12"/>
                                            </p:txEl>
                                          </p:spTgt>
                                        </p:tgtEl>
                                        <p:attrNameLst>
                                          <p:attrName>style.visibility</p:attrName>
                                        </p:attrNameLst>
                                      </p:cBhvr>
                                      <p:to>
                                        <p:strVal val="visible"/>
                                      </p:to>
                                    </p:set>
                                    <p:animEffect transition="in" filter="fade">
                                      <p:cBhvr>
                                        <p:cTn id="47" dur="1000"/>
                                        <p:tgtEl>
                                          <p:spTgt spid="5">
                                            <p:txEl>
                                              <p:pRg st="12" end="12"/>
                                            </p:txEl>
                                          </p:spTgt>
                                        </p:tgtEl>
                                      </p:cBhvr>
                                    </p:animEffect>
                                    <p:anim calcmode="lin" valueType="num">
                                      <p:cBhvr>
                                        <p:cTn id="48"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49" dur="1000" fill="hold"/>
                                        <p:tgtEl>
                                          <p:spTgt spid="5">
                                            <p:txEl>
                                              <p:pRg st="12" end="12"/>
                                            </p:txEl>
                                          </p:spTgt>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5">
                                            <p:txEl>
                                              <p:pRg st="13" end="13"/>
                                            </p:txEl>
                                          </p:spTgt>
                                        </p:tgtEl>
                                        <p:attrNameLst>
                                          <p:attrName>style.visibility</p:attrName>
                                        </p:attrNameLst>
                                      </p:cBhvr>
                                      <p:to>
                                        <p:strVal val="visible"/>
                                      </p:to>
                                    </p:set>
                                    <p:animEffect transition="in" filter="fade">
                                      <p:cBhvr>
                                        <p:cTn id="52" dur="1000"/>
                                        <p:tgtEl>
                                          <p:spTgt spid="5">
                                            <p:txEl>
                                              <p:pRg st="13" end="13"/>
                                            </p:txEl>
                                          </p:spTgt>
                                        </p:tgtEl>
                                      </p:cBhvr>
                                    </p:animEffect>
                                    <p:anim calcmode="lin" valueType="num">
                                      <p:cBhvr>
                                        <p:cTn id="53" dur="1000" fill="hold"/>
                                        <p:tgtEl>
                                          <p:spTgt spid="5">
                                            <p:txEl>
                                              <p:pRg st="13" end="13"/>
                                            </p:txEl>
                                          </p:spTgt>
                                        </p:tgtEl>
                                        <p:attrNameLst>
                                          <p:attrName>ppt_x</p:attrName>
                                        </p:attrNameLst>
                                      </p:cBhvr>
                                      <p:tavLst>
                                        <p:tav tm="0">
                                          <p:val>
                                            <p:strVal val="#ppt_x"/>
                                          </p:val>
                                        </p:tav>
                                        <p:tav tm="100000">
                                          <p:val>
                                            <p:strVal val="#ppt_x"/>
                                          </p:val>
                                        </p:tav>
                                      </p:tavLst>
                                    </p:anim>
                                    <p:anim calcmode="lin" valueType="num">
                                      <p:cBhvr>
                                        <p:cTn id="54" dur="1000" fill="hold"/>
                                        <p:tgtEl>
                                          <p:spTgt spid="5">
                                            <p:txEl>
                                              <p:pRg st="13" end="13"/>
                                            </p:txEl>
                                          </p:spTgt>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5">
                                            <p:txEl>
                                              <p:pRg st="14" end="14"/>
                                            </p:txEl>
                                          </p:spTgt>
                                        </p:tgtEl>
                                        <p:attrNameLst>
                                          <p:attrName>style.visibility</p:attrName>
                                        </p:attrNameLst>
                                      </p:cBhvr>
                                      <p:to>
                                        <p:strVal val="visible"/>
                                      </p:to>
                                    </p:set>
                                    <p:animEffect transition="in" filter="fade">
                                      <p:cBhvr>
                                        <p:cTn id="57" dur="1000"/>
                                        <p:tgtEl>
                                          <p:spTgt spid="5">
                                            <p:txEl>
                                              <p:pRg st="14" end="14"/>
                                            </p:txEl>
                                          </p:spTgt>
                                        </p:tgtEl>
                                      </p:cBhvr>
                                    </p:animEffect>
                                    <p:anim calcmode="lin" valueType="num">
                                      <p:cBhvr>
                                        <p:cTn id="58" dur="1000" fill="hold"/>
                                        <p:tgtEl>
                                          <p:spTgt spid="5">
                                            <p:txEl>
                                              <p:pRg st="14" end="14"/>
                                            </p:txEl>
                                          </p:spTgt>
                                        </p:tgtEl>
                                        <p:attrNameLst>
                                          <p:attrName>ppt_x</p:attrName>
                                        </p:attrNameLst>
                                      </p:cBhvr>
                                      <p:tavLst>
                                        <p:tav tm="0">
                                          <p:val>
                                            <p:strVal val="#ppt_x"/>
                                          </p:val>
                                        </p:tav>
                                        <p:tav tm="100000">
                                          <p:val>
                                            <p:strVal val="#ppt_x"/>
                                          </p:val>
                                        </p:tav>
                                      </p:tavLst>
                                    </p:anim>
                                    <p:anim calcmode="lin" valueType="num">
                                      <p:cBhvr>
                                        <p:cTn id="59" dur="1000" fill="hold"/>
                                        <p:tgtEl>
                                          <p:spTgt spid="5">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78E069-4BCA-1E75-F037-71DF27664F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40798" y="0"/>
            <a:ext cx="1251202" cy="1251202"/>
          </a:xfrm>
          <a:prstGeom prst="rect">
            <a:avLst/>
          </a:prstGeom>
          <a:noFill/>
          <a:ln>
            <a:noFill/>
          </a:ln>
        </p:spPr>
      </p:pic>
      <p:sp>
        <p:nvSpPr>
          <p:cNvPr id="4" name="Title 2">
            <a:extLst>
              <a:ext uri="{FF2B5EF4-FFF2-40B4-BE49-F238E27FC236}">
                <a16:creationId xmlns:a16="http://schemas.microsoft.com/office/drawing/2014/main" id="{7E8B234F-B599-4C3E-8763-E244C72B33AB}"/>
              </a:ext>
            </a:extLst>
          </p:cNvPr>
          <p:cNvSpPr txBox="1">
            <a:spLocks noGrp="1"/>
          </p:cNvSpPr>
          <p:nvPr>
            <p:ph type="title"/>
          </p:nvPr>
        </p:nvSpPr>
        <p:spPr>
          <a:xfrm>
            <a:off x="829540" y="89913"/>
            <a:ext cx="10508674" cy="62345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latin typeface="Aharoni" panose="02010803020104030203" pitchFamily="2" charset="-79"/>
                <a:cs typeface="Aharoni" panose="02010803020104030203" pitchFamily="2" charset="-79"/>
              </a:rPr>
              <a:t>Service Delivery </a:t>
            </a:r>
            <a:r>
              <a:rPr lang="en-US" sz="2400" b="1" dirty="0">
                <a:latin typeface="+mn-lt"/>
                <a:cs typeface="Aharoni" panose="02010803020104030203" pitchFamily="2" charset="-79"/>
              </a:rPr>
              <a:t>continues….some outcomes</a:t>
            </a:r>
            <a:endParaRPr lang="en-US" sz="2400" b="1" dirty="0">
              <a:latin typeface="Aharoni" panose="02010803020104030203" pitchFamily="2" charset="-79"/>
              <a:cs typeface="Aharoni" panose="02010803020104030203" pitchFamily="2" charset="-79"/>
            </a:endParaRPr>
          </a:p>
        </p:txBody>
      </p:sp>
      <p:sp>
        <p:nvSpPr>
          <p:cNvPr id="2" name="TextBox 1">
            <a:extLst>
              <a:ext uri="{FF2B5EF4-FFF2-40B4-BE49-F238E27FC236}">
                <a16:creationId xmlns:a16="http://schemas.microsoft.com/office/drawing/2014/main" id="{E9CAAC40-9162-9FB1-3869-1329DBA81FA4}"/>
              </a:ext>
            </a:extLst>
          </p:cNvPr>
          <p:cNvSpPr txBox="1"/>
          <p:nvPr/>
        </p:nvSpPr>
        <p:spPr>
          <a:xfrm>
            <a:off x="124690" y="629393"/>
            <a:ext cx="11918373" cy="5488939"/>
          </a:xfrm>
          <a:prstGeom prst="rect">
            <a:avLst/>
          </a:prstGeom>
          <a:noFill/>
        </p:spPr>
        <p:txBody>
          <a:bodyPr wrap="square" rtlCol="0">
            <a:spAutoFit/>
          </a:bodyPr>
          <a:lstStyle/>
          <a:p>
            <a:pPr marL="342900" lvl="0" indent="-342900">
              <a:lnSpc>
                <a:spcPct val="115000"/>
              </a:lnSpc>
              <a:buFont typeface="+mj-lt"/>
              <a:buAutoNum type="arabicPeriod"/>
            </a:pPr>
            <a:endParaRPr lang="en-ZA" b="1" dirty="0">
              <a:effectLst/>
              <a:latin typeface="Candara" panose="020E050203030302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ZA" b="1" dirty="0">
                <a:effectLst/>
                <a:latin typeface="Candara" panose="020E0502030303020204" pitchFamily="34" charset="0"/>
                <a:ea typeface="Calibri" panose="020F0502020204030204" pitchFamily="34" charset="0"/>
                <a:cs typeface="Times New Roman" panose="02020603050405020304" pitchFamily="18" charset="0"/>
              </a:rPr>
              <a:t>The abandoned baby who was found under the tree in front of the office on 8/7/2022 has found a loving </a:t>
            </a:r>
          </a:p>
          <a:p>
            <a:pPr lvl="0">
              <a:lnSpc>
                <a:spcPct val="115000"/>
              </a:lnSpc>
            </a:pPr>
            <a:r>
              <a:rPr lang="en-ZA" b="1" dirty="0">
                <a:latin typeface="Candara" panose="020E0502030303020204" pitchFamily="34" charset="0"/>
                <a:ea typeface="Calibri" panose="020F0502020204030204" pitchFamily="34" charset="0"/>
                <a:cs typeface="Times New Roman" panose="02020603050405020304" pitchFamily="18" charset="0"/>
              </a:rPr>
              <a:t>       </a:t>
            </a:r>
            <a:r>
              <a:rPr lang="en-ZA" b="1" dirty="0">
                <a:effectLst/>
                <a:latin typeface="Candara" panose="020E0502030303020204" pitchFamily="34" charset="0"/>
                <a:ea typeface="Calibri" panose="020F0502020204030204" pitchFamily="34" charset="0"/>
                <a:cs typeface="Times New Roman" panose="02020603050405020304" pitchFamily="18" charset="0"/>
              </a:rPr>
              <a:t>family in Tsakane on his placement was concluded on 16 April 2024</a:t>
            </a:r>
          </a:p>
          <a:p>
            <a:pPr marL="342900" lvl="0" indent="-342900">
              <a:lnSpc>
                <a:spcPct val="115000"/>
              </a:lnSpc>
              <a:buFont typeface="+mj-lt"/>
              <a:buAutoNum type="arabicPeriod"/>
            </a:pPr>
            <a:endParaRPr lang="en-ZA" b="1" dirty="0">
              <a:effectLst/>
              <a:latin typeface="Candara" panose="020E0502030303020204" pitchFamily="34" charset="0"/>
              <a:ea typeface="Calibri" panose="020F0502020204030204" pitchFamily="34" charset="0"/>
              <a:cs typeface="Times New Roman" panose="02020603050405020304" pitchFamily="18" charset="0"/>
            </a:endParaRPr>
          </a:p>
          <a:p>
            <a:pPr marL="342900" lvl="0" indent="-342900">
              <a:lnSpc>
                <a:spcPct val="115000"/>
              </a:lnSpc>
              <a:buAutoNum type="arabicPeriod" startAt="2"/>
            </a:pPr>
            <a:r>
              <a:rPr lang="en-ZA" b="1" dirty="0">
                <a:latin typeface="Candara" panose="020E0502030303020204" pitchFamily="34" charset="0"/>
                <a:ea typeface="Calibri" panose="020F0502020204030204" pitchFamily="34" charset="0"/>
                <a:cs typeface="Times New Roman" panose="02020603050405020304" pitchFamily="18" charset="0"/>
              </a:rPr>
              <a:t>T</a:t>
            </a:r>
            <a:r>
              <a:rPr lang="en-ZA" b="1" dirty="0">
                <a:effectLst/>
                <a:latin typeface="Candara" panose="020E0502030303020204" pitchFamily="34" charset="0"/>
                <a:ea typeface="Calibri" panose="020F0502020204030204" pitchFamily="34" charset="0"/>
                <a:cs typeface="Times New Roman" panose="02020603050405020304" pitchFamily="18" charset="0"/>
              </a:rPr>
              <a:t>he staff has been able to assist a number of babies and older children getting birth certificates and ID cards </a:t>
            </a:r>
          </a:p>
          <a:p>
            <a:pPr lvl="0">
              <a:lnSpc>
                <a:spcPct val="115000"/>
              </a:lnSpc>
            </a:pPr>
            <a:r>
              <a:rPr lang="en-ZA" b="1" dirty="0">
                <a:latin typeface="Candara" panose="020E0502030303020204" pitchFamily="34" charset="0"/>
                <a:ea typeface="Calibri" panose="020F0502020204030204" pitchFamily="34" charset="0"/>
                <a:cs typeface="Times New Roman" panose="02020603050405020304" pitchFamily="18" charset="0"/>
              </a:rPr>
              <a:t>       </a:t>
            </a:r>
            <a:r>
              <a:rPr lang="en-ZA" b="1" dirty="0">
                <a:effectLst/>
                <a:latin typeface="Candara" panose="020E0502030303020204" pitchFamily="34" charset="0"/>
                <a:ea typeface="Calibri" panose="020F0502020204030204" pitchFamily="34" charset="0"/>
                <a:cs typeface="Times New Roman" panose="02020603050405020304" pitchFamily="18" charset="0"/>
              </a:rPr>
              <a:t>when the parents deliberately neglected their responsibilities in ensuring the children’s registration within </a:t>
            </a:r>
          </a:p>
          <a:p>
            <a:pPr lvl="0">
              <a:lnSpc>
                <a:spcPct val="115000"/>
              </a:lnSpc>
            </a:pPr>
            <a:r>
              <a:rPr lang="en-ZA" b="1" dirty="0">
                <a:latin typeface="Candara" panose="020E0502030303020204" pitchFamily="34" charset="0"/>
                <a:ea typeface="Calibri" panose="020F0502020204030204" pitchFamily="34" charset="0"/>
                <a:cs typeface="Times New Roman" panose="02020603050405020304" pitchFamily="18" charset="0"/>
              </a:rPr>
              <a:t>       </a:t>
            </a:r>
            <a:r>
              <a:rPr lang="en-ZA" b="1" dirty="0">
                <a:effectLst/>
                <a:latin typeface="Candara" panose="020E0502030303020204" pitchFamily="34" charset="0"/>
                <a:ea typeface="Calibri" panose="020F0502020204030204" pitchFamily="34" charset="0"/>
                <a:cs typeface="Times New Roman" panose="02020603050405020304" pitchFamily="18" charset="0"/>
              </a:rPr>
              <a:t>30 days of birth or getting an ID at the age of 16</a:t>
            </a:r>
          </a:p>
          <a:p>
            <a:pPr marL="342900" lvl="0" indent="-342900">
              <a:lnSpc>
                <a:spcPct val="115000"/>
              </a:lnSpc>
              <a:buFont typeface="+mj-lt"/>
              <a:buAutoNum type="arabicPeriod"/>
            </a:pPr>
            <a:endParaRPr lang="en-ZA" b="1" dirty="0">
              <a:effectLst/>
              <a:latin typeface="Candara" panose="020E0502030303020204" pitchFamily="34" charset="0"/>
              <a:ea typeface="Calibri" panose="020F0502020204030204" pitchFamily="34" charset="0"/>
              <a:cs typeface="Times New Roman" panose="02020603050405020304" pitchFamily="18" charset="0"/>
            </a:endParaRPr>
          </a:p>
          <a:p>
            <a:pPr marL="342900" lvl="0" indent="-342900">
              <a:lnSpc>
                <a:spcPct val="115000"/>
              </a:lnSpc>
              <a:buAutoNum type="arabicPeriod" startAt="3"/>
            </a:pPr>
            <a:r>
              <a:rPr lang="en-ZA" b="1" dirty="0">
                <a:latin typeface="Candara" panose="020E0502030303020204" pitchFamily="34" charset="0"/>
                <a:ea typeface="Calibri" panose="020F0502020204030204" pitchFamily="34" charset="0"/>
                <a:cs typeface="Calibri" panose="020F0502020204030204" pitchFamily="34" charset="0"/>
              </a:rPr>
              <a:t>Unfortunately, a baby of 23 months removed due to having been neglected since March 2022 when his mother </a:t>
            </a:r>
          </a:p>
          <a:p>
            <a:pPr lvl="0">
              <a:lnSpc>
                <a:spcPct val="115000"/>
              </a:lnSpc>
            </a:pPr>
            <a:r>
              <a:rPr lang="en-ZA" b="1" dirty="0">
                <a:latin typeface="Candara" panose="020E0502030303020204" pitchFamily="34" charset="0"/>
                <a:ea typeface="Calibri" panose="020F0502020204030204" pitchFamily="34" charset="0"/>
                <a:cs typeface="Calibri" panose="020F0502020204030204" pitchFamily="34" charset="0"/>
              </a:rPr>
              <a:t>       left him with an undocumented person abusing drugs and alcohol and feeding the child whisky and sleeping </a:t>
            </a:r>
          </a:p>
          <a:p>
            <a:pPr lvl="0">
              <a:lnSpc>
                <a:spcPct val="115000"/>
              </a:lnSpc>
            </a:pPr>
            <a:r>
              <a:rPr lang="en-ZA" b="1" dirty="0">
                <a:latin typeface="Candara" panose="020E0502030303020204" pitchFamily="34" charset="0"/>
                <a:ea typeface="Calibri" panose="020F0502020204030204" pitchFamily="34" charset="0"/>
                <a:cs typeface="Calibri" panose="020F0502020204030204" pitchFamily="34" charset="0"/>
              </a:rPr>
              <a:t>       tablets. Child was filthy and needed to look after himself and not disturb her.  He was placed in a Child and </a:t>
            </a:r>
          </a:p>
          <a:p>
            <a:pPr lvl="0">
              <a:lnSpc>
                <a:spcPct val="115000"/>
              </a:lnSpc>
            </a:pPr>
            <a:r>
              <a:rPr lang="en-ZA" b="1" dirty="0">
                <a:latin typeface="Candara" panose="020E0502030303020204" pitchFamily="34" charset="0"/>
                <a:ea typeface="Calibri" panose="020F0502020204030204" pitchFamily="34" charset="0"/>
                <a:cs typeface="Calibri" panose="020F0502020204030204" pitchFamily="34" charset="0"/>
              </a:rPr>
              <a:t>       Youth Care Centre, where he has developed well and attending </a:t>
            </a:r>
            <a:r>
              <a:rPr lang="en-ZA" b="1" dirty="0" err="1">
                <a:latin typeface="Candara" panose="020E0502030303020204" pitchFamily="34" charset="0"/>
                <a:ea typeface="Calibri" panose="020F0502020204030204" pitchFamily="34" charset="0"/>
                <a:cs typeface="Calibri" panose="020F0502020204030204" pitchFamily="34" charset="0"/>
              </a:rPr>
              <a:t>créche</a:t>
            </a:r>
            <a:r>
              <a:rPr lang="en-ZA" b="1" dirty="0">
                <a:latin typeface="Candara" panose="020E0502030303020204" pitchFamily="34" charset="0"/>
                <a:ea typeface="Calibri" panose="020F0502020204030204" pitchFamily="34" charset="0"/>
                <a:cs typeface="Calibri" panose="020F0502020204030204" pitchFamily="34" charset="0"/>
              </a:rPr>
              <a:t> and his placement will be concluded soon</a:t>
            </a:r>
          </a:p>
          <a:p>
            <a:pPr marL="342900" lvl="0" indent="-342900">
              <a:lnSpc>
                <a:spcPct val="115000"/>
              </a:lnSpc>
              <a:buFont typeface="+mj-lt"/>
              <a:buAutoNum type="arabicPeriod"/>
            </a:pPr>
            <a:endParaRPr lang="en-ZA" b="1" dirty="0">
              <a:latin typeface="Candara" panose="020E0502030303020204" pitchFamily="34" charset="0"/>
              <a:ea typeface="Calibri" panose="020F0502020204030204" pitchFamily="34" charset="0"/>
              <a:cs typeface="Calibri" panose="020F0502020204030204" pitchFamily="34" charset="0"/>
            </a:endParaRPr>
          </a:p>
          <a:p>
            <a:pPr marL="342900" lvl="0" indent="-342900">
              <a:lnSpc>
                <a:spcPct val="115000"/>
              </a:lnSpc>
              <a:buAutoNum type="arabicPeriod" startAt="4"/>
            </a:pPr>
            <a:r>
              <a:rPr lang="en-ZA" b="1" dirty="0">
                <a:latin typeface="Candara" panose="020E0502030303020204" pitchFamily="34" charset="0"/>
                <a:ea typeface="Calibri" panose="020F0502020204030204" pitchFamily="34" charset="0"/>
                <a:cs typeface="Calibri" panose="020F0502020204030204" pitchFamily="34" charset="0"/>
              </a:rPr>
              <a:t>Two coloured girls were removed from foster care and placed at the hostel of the school they are attending as </a:t>
            </a:r>
          </a:p>
          <a:p>
            <a:pPr lvl="0">
              <a:lnSpc>
                <a:spcPct val="115000"/>
              </a:lnSpc>
            </a:pPr>
            <a:r>
              <a:rPr lang="en-ZA" b="1" dirty="0">
                <a:latin typeface="Candara" panose="020E0502030303020204" pitchFamily="34" charset="0"/>
                <a:ea typeface="Calibri" panose="020F0502020204030204" pitchFamily="34" charset="0"/>
                <a:cs typeface="Calibri" panose="020F0502020204030204" pitchFamily="34" charset="0"/>
              </a:rPr>
              <a:t>       their behaviour suddenly became challenging at school. After a lengthy conversation the 1 child disclosed </a:t>
            </a:r>
            <a:r>
              <a:rPr lang="en-ZA" b="1" dirty="0" err="1">
                <a:latin typeface="Candara" panose="020E0502030303020204" pitchFamily="34" charset="0"/>
                <a:ea typeface="Calibri" panose="020F0502020204030204" pitchFamily="34" charset="0"/>
                <a:cs typeface="Calibri" panose="020F0502020204030204" pitchFamily="34" charset="0"/>
              </a:rPr>
              <a:t>inappro</a:t>
            </a:r>
            <a:r>
              <a:rPr lang="en-ZA" b="1" dirty="0">
                <a:latin typeface="Candara" panose="020E0502030303020204" pitchFamily="34" charset="0"/>
                <a:ea typeface="Calibri" panose="020F0502020204030204" pitchFamily="34" charset="0"/>
                <a:cs typeface="Calibri" panose="020F0502020204030204" pitchFamily="34" charset="0"/>
              </a:rPr>
              <a:t>-</a:t>
            </a:r>
          </a:p>
          <a:p>
            <a:pPr lvl="0">
              <a:lnSpc>
                <a:spcPct val="115000"/>
              </a:lnSpc>
            </a:pPr>
            <a:r>
              <a:rPr lang="en-ZA" b="1" dirty="0">
                <a:latin typeface="Candara" panose="020E0502030303020204" pitchFamily="34" charset="0"/>
                <a:ea typeface="Calibri" panose="020F0502020204030204" pitchFamily="34" charset="0"/>
                <a:cs typeface="Calibri" panose="020F0502020204030204" pitchFamily="34" charset="0"/>
              </a:rPr>
              <a:t>       privately being touched by the foster father; they were successfully integrated into the hostel and weekend</a:t>
            </a:r>
          </a:p>
          <a:p>
            <a:pPr lvl="0">
              <a:lnSpc>
                <a:spcPct val="115000"/>
              </a:lnSpc>
            </a:pPr>
            <a:r>
              <a:rPr lang="en-ZA" b="1" dirty="0">
                <a:latin typeface="Candara" panose="020E0502030303020204" pitchFamily="34" charset="0"/>
                <a:ea typeface="Calibri" panose="020F0502020204030204" pitchFamily="34" charset="0"/>
                <a:cs typeface="Calibri" panose="020F0502020204030204" pitchFamily="34" charset="0"/>
              </a:rPr>
              <a:t>       parents was arranged with the view of transferring the child to their care </a:t>
            </a:r>
          </a:p>
        </p:txBody>
      </p:sp>
    </p:spTree>
    <p:extLst>
      <p:ext uri="{BB962C8B-B14F-4D97-AF65-F5344CB8AC3E}">
        <p14:creationId xmlns:p14="http://schemas.microsoft.com/office/powerpoint/2010/main" val="228511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anim calcmode="lin" valueType="num">
                                      <p:cBhvr additive="base">
                                        <p:cTn id="4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xEl>
                                              <p:pRg st="10" end="10"/>
                                            </p:txEl>
                                          </p:spTgt>
                                        </p:tgtEl>
                                        <p:attrNameLst>
                                          <p:attrName>style.visibility</p:attrName>
                                        </p:attrNameLst>
                                      </p:cBhvr>
                                      <p:to>
                                        <p:strVal val="visible"/>
                                      </p:to>
                                    </p:set>
                                    <p:anim calcmode="lin" valueType="num">
                                      <p:cBhvr additive="base">
                                        <p:cTn id="5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
                                            <p:txEl>
                                              <p:pRg st="11" end="11"/>
                                            </p:txEl>
                                          </p:spTgt>
                                        </p:tgtEl>
                                        <p:attrNameLst>
                                          <p:attrName>style.visibility</p:attrName>
                                        </p:attrNameLst>
                                      </p:cBhvr>
                                      <p:to>
                                        <p:strVal val="visible"/>
                                      </p:to>
                                    </p:set>
                                    <p:anim calcmode="lin" valueType="num">
                                      <p:cBhvr additive="base">
                                        <p:cTn id="57"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2">
                                            <p:txEl>
                                              <p:pRg st="13" end="13"/>
                                            </p:txEl>
                                          </p:spTgt>
                                        </p:tgtEl>
                                        <p:attrNameLst>
                                          <p:attrName>style.visibility</p:attrName>
                                        </p:attrNameLst>
                                      </p:cBhvr>
                                      <p:to>
                                        <p:strVal val="visible"/>
                                      </p:to>
                                    </p:set>
                                    <p:anim calcmode="lin" valueType="num">
                                      <p:cBhvr additive="base">
                                        <p:cTn id="63"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2">
                                            <p:txEl>
                                              <p:pRg st="14" end="14"/>
                                            </p:txEl>
                                          </p:spTgt>
                                        </p:tgtEl>
                                        <p:attrNameLst>
                                          <p:attrName>style.visibility</p:attrName>
                                        </p:attrNameLst>
                                      </p:cBhvr>
                                      <p:to>
                                        <p:strVal val="visible"/>
                                      </p:to>
                                    </p:set>
                                    <p:anim calcmode="lin" valueType="num">
                                      <p:cBhvr additive="base">
                                        <p:cTn id="69"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2">
                                            <p:txEl>
                                              <p:pRg st="15" end="15"/>
                                            </p:txEl>
                                          </p:spTgt>
                                        </p:tgtEl>
                                        <p:attrNameLst>
                                          <p:attrName>style.visibility</p:attrName>
                                        </p:attrNameLst>
                                      </p:cBhvr>
                                      <p:to>
                                        <p:strVal val="visible"/>
                                      </p:to>
                                    </p:set>
                                    <p:anim calcmode="lin" valueType="num">
                                      <p:cBhvr additive="base">
                                        <p:cTn id="75" dur="500" fill="hold"/>
                                        <p:tgtEl>
                                          <p:spTgt spid="2">
                                            <p:txEl>
                                              <p:pRg st="15" end="15"/>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2">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2">
                                            <p:txEl>
                                              <p:pRg st="16" end="16"/>
                                            </p:txEl>
                                          </p:spTgt>
                                        </p:tgtEl>
                                        <p:attrNameLst>
                                          <p:attrName>style.visibility</p:attrName>
                                        </p:attrNameLst>
                                      </p:cBhvr>
                                      <p:to>
                                        <p:strVal val="visible"/>
                                      </p:to>
                                    </p:set>
                                    <p:anim calcmode="lin" valueType="num">
                                      <p:cBhvr additive="base">
                                        <p:cTn id="81" dur="500" fill="hold"/>
                                        <p:tgtEl>
                                          <p:spTgt spid="2">
                                            <p:txEl>
                                              <p:pRg st="16" end="16"/>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2">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546BB5B-4C63-C275-080D-DE5BA054514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8196" y="0"/>
            <a:ext cx="1433804" cy="1433804"/>
          </a:xfrm>
          <a:prstGeom prst="rect">
            <a:avLst/>
          </a:prstGeom>
          <a:noFill/>
          <a:ln>
            <a:noFill/>
          </a:ln>
        </p:spPr>
      </p:pic>
      <p:sp>
        <p:nvSpPr>
          <p:cNvPr id="3" name="Title 2">
            <a:extLst>
              <a:ext uri="{FF2B5EF4-FFF2-40B4-BE49-F238E27FC236}">
                <a16:creationId xmlns:a16="http://schemas.microsoft.com/office/drawing/2014/main" id="{7EBFBAE6-EE35-4AA4-9FDC-507D7FE05E45}"/>
              </a:ext>
            </a:extLst>
          </p:cNvPr>
          <p:cNvSpPr txBox="1">
            <a:spLocks noGrp="1"/>
          </p:cNvSpPr>
          <p:nvPr>
            <p:ph type="title"/>
          </p:nvPr>
        </p:nvSpPr>
        <p:spPr>
          <a:xfrm>
            <a:off x="838200" y="0"/>
            <a:ext cx="10515600" cy="7735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haroni" panose="02010803020104030203" pitchFamily="2" charset="-79"/>
                <a:cs typeface="Aharoni" panose="02010803020104030203" pitchFamily="2" charset="-79"/>
              </a:rPr>
              <a:t>Challenges</a:t>
            </a:r>
          </a:p>
        </p:txBody>
      </p:sp>
      <p:sp>
        <p:nvSpPr>
          <p:cNvPr id="4" name="Rectangle 3">
            <a:extLst>
              <a:ext uri="{FF2B5EF4-FFF2-40B4-BE49-F238E27FC236}">
                <a16:creationId xmlns:a16="http://schemas.microsoft.com/office/drawing/2014/main" id="{7CB39A05-A704-4235-BE3E-F55FC966D1C9}"/>
              </a:ext>
            </a:extLst>
          </p:cNvPr>
          <p:cNvSpPr/>
          <p:nvPr/>
        </p:nvSpPr>
        <p:spPr>
          <a:xfrm>
            <a:off x="446880" y="540297"/>
            <a:ext cx="11028218" cy="5632311"/>
          </a:xfrm>
          <a:prstGeom prst="rect">
            <a:avLst/>
          </a:prstGeom>
        </p:spPr>
        <p:txBody>
          <a:bodyPr wrap="square">
            <a:spAutoFit/>
          </a:bodyPr>
          <a:lstStyle/>
          <a:p>
            <a:pPr marL="342900" indent="-342900" algn="ctr">
              <a:buFont typeface="Arial" panose="020B0604020202020204" pitchFamily="34" charset="0"/>
              <a:buChar char="•"/>
            </a:pPr>
            <a:r>
              <a:rPr lang="en-US" b="1" dirty="0">
                <a:latin typeface="Candara" panose="020E0502030303020204" pitchFamily="34" charset="0"/>
              </a:rPr>
              <a:t>Financial stability and sustainability remains a constant challenge, which has impacts negatively on </a:t>
            </a:r>
          </a:p>
          <a:p>
            <a:pPr algn="ctr"/>
            <a:r>
              <a:rPr lang="en-US" b="1" dirty="0">
                <a:latin typeface="Candara" panose="020E0502030303020204" pitchFamily="34" charset="0"/>
              </a:rPr>
              <a:t>the day-to-day service delivery again resulting in loans to remunerate the staff, where possible</a:t>
            </a:r>
          </a:p>
          <a:p>
            <a:pPr marL="342900" indent="-342900" algn="ctr">
              <a:buFont typeface="Arial" panose="020B0604020202020204" pitchFamily="34" charset="0"/>
              <a:buChar char="•"/>
            </a:pPr>
            <a:endParaRPr lang="en-US" b="1" dirty="0">
              <a:latin typeface="Candara" panose="020E0502030303020204" pitchFamily="34" charset="0"/>
            </a:endParaRPr>
          </a:p>
          <a:p>
            <a:pPr marL="342900" indent="-342900" algn="ctr">
              <a:buFont typeface="Arial" panose="020B0604020202020204" pitchFamily="34" charset="0"/>
              <a:buChar char="•"/>
            </a:pPr>
            <a:r>
              <a:rPr lang="en-US" b="1" dirty="0">
                <a:latin typeface="Candara" panose="020E0502030303020204" pitchFamily="34" charset="0"/>
              </a:rPr>
              <a:t>The vehicles are sporadically giving problems due to wear and tear and the funds to fix the cars are limited</a:t>
            </a:r>
          </a:p>
          <a:p>
            <a:pPr marL="342900" indent="-342900" algn="ctr">
              <a:buFont typeface="Arial" panose="020B0604020202020204" pitchFamily="34" charset="0"/>
              <a:buChar char="•"/>
            </a:pPr>
            <a:endParaRPr lang="en-US" b="1" dirty="0">
              <a:latin typeface="Candara" panose="020E0502030303020204" pitchFamily="34" charset="0"/>
            </a:endParaRPr>
          </a:p>
          <a:p>
            <a:pPr marL="342900" indent="-342900" algn="ctr">
              <a:buFont typeface="Arial" panose="020B0604020202020204" pitchFamily="34" charset="0"/>
              <a:buChar char="•"/>
            </a:pPr>
            <a:r>
              <a:rPr lang="en-US" b="1" dirty="0">
                <a:latin typeface="Candara" panose="020E0502030303020204" pitchFamily="34" charset="0"/>
              </a:rPr>
              <a:t>The Board still requires to be expanded, have a broader representation and acquire more expert skilled Management members from different race groups – e.g. IT skills, Project Planning (buildings), assistance with proposal writing to corporates to obtain financial assistance to come on board and assist as board members to make important decisions regarding the financial management of the Society</a:t>
            </a:r>
            <a:r>
              <a:rPr lang="en-ZA" b="1" dirty="0">
                <a:latin typeface="Candara" panose="020E0502030303020204" pitchFamily="34" charset="0"/>
              </a:rPr>
              <a:t>. If anyone thus knows of a person/s that can add value to the organization they can bring their CV’s and they will be interviewed to assess what skills they have that can contribute and add value to the Board…</a:t>
            </a:r>
          </a:p>
          <a:p>
            <a:pPr marL="342900" indent="-342900" algn="ctr">
              <a:buFont typeface="Arial" panose="020B0604020202020204" pitchFamily="34" charset="0"/>
              <a:buChar char="•"/>
            </a:pPr>
            <a:endParaRPr lang="en-ZA" b="1" dirty="0">
              <a:latin typeface="Candara" panose="020E0502030303020204" pitchFamily="34" charset="0"/>
            </a:endParaRPr>
          </a:p>
          <a:p>
            <a:pPr marL="342900" indent="-342900" algn="ctr">
              <a:buFont typeface="Arial" panose="020B0604020202020204" pitchFamily="34" charset="0"/>
              <a:buChar char="•"/>
            </a:pPr>
            <a:r>
              <a:rPr lang="en-ZA" b="1" dirty="0">
                <a:latin typeface="Candara" panose="020E0502030303020204" pitchFamily="34" charset="0"/>
              </a:rPr>
              <a:t>There is a desperate need for a full-time fundraiser as it is becoming increasingly difficult to raise funds to assist when the subsidy is not paid in on time… there is a volunteer who has been approached and agreed to sort the donations and get the charity shop functioning in an attempt to obtain a monthly source of income</a:t>
            </a:r>
          </a:p>
          <a:p>
            <a:pPr algn="ctr"/>
            <a:endParaRPr lang="en-US" b="1" dirty="0">
              <a:latin typeface="Candara" panose="020E0502030303020204" pitchFamily="34" charset="0"/>
            </a:endParaRPr>
          </a:p>
          <a:p>
            <a:pPr marL="342900" indent="-342900" algn="ctr">
              <a:buFont typeface="Arial" panose="020B0604020202020204" pitchFamily="34" charset="0"/>
              <a:buChar char="•"/>
            </a:pPr>
            <a:r>
              <a:rPr lang="en-US" b="1" dirty="0">
                <a:latin typeface="Candara" panose="020E0502030303020204" pitchFamily="34" charset="0"/>
              </a:rPr>
              <a:t>Continued financial support from community members and corporates are needed to assist with operational expenditure. The Society is registered to issue a Section 18A certificate for Tax Exemption purposes</a:t>
            </a:r>
            <a:endParaRPr lang="en-US" dirty="0">
              <a:solidFill>
                <a:srgbClr val="C00000"/>
              </a:solidFill>
              <a:latin typeface="Candara" panose="020E0502030303020204" pitchFamily="34" charset="0"/>
            </a:endParaRPr>
          </a:p>
        </p:txBody>
      </p:sp>
    </p:spTree>
    <p:extLst>
      <p:ext uri="{BB962C8B-B14F-4D97-AF65-F5344CB8AC3E}">
        <p14:creationId xmlns:p14="http://schemas.microsoft.com/office/powerpoint/2010/main" val="198299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4"/>
                                        </p:tgtEl>
                                        <p:attrNameLst>
                                          <p:attrName>style.color</p:attrName>
                                        </p:attrNameLst>
                                      </p:cBhvr>
                                      <p:to>
                                        <p:clrVal>
                                          <a:schemeClr val="accent2"/>
                                        </p:clrVal>
                                      </p:to>
                                    </p:set>
                                    <p:set>
                                      <p:cBhvr>
                                        <p:cTn id="7" dur="500" fill="hold"/>
                                        <p:tgtEl>
                                          <p:spTgt spid="4"/>
                                        </p:tgtEl>
                                        <p:attrNameLst>
                                          <p:attrName>fillcolor</p:attrName>
                                        </p:attrNameLst>
                                      </p:cBhvr>
                                      <p:to>
                                        <p:clrVal>
                                          <a:schemeClr val="accent2"/>
                                        </p:clrVal>
                                      </p:to>
                                    </p:set>
                                    <p:set>
                                      <p:cBhvr>
                                        <p:cTn id="8" dur="5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A32E7E-7A92-1956-DDC3-9D70849A829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71397" y="4612431"/>
            <a:ext cx="1471127" cy="1471127"/>
          </a:xfrm>
          <a:prstGeom prst="rect">
            <a:avLst/>
          </a:prstGeom>
          <a:noFill/>
          <a:ln>
            <a:noFill/>
          </a:ln>
        </p:spPr>
      </p:pic>
      <p:sp>
        <p:nvSpPr>
          <p:cNvPr id="3" name="Rectangle 2">
            <a:extLst>
              <a:ext uri="{FF2B5EF4-FFF2-40B4-BE49-F238E27FC236}">
                <a16:creationId xmlns:a16="http://schemas.microsoft.com/office/drawing/2014/main" id="{B01E8502-E67D-499D-91ED-01722E62ADD1}"/>
              </a:ext>
            </a:extLst>
          </p:cNvPr>
          <p:cNvSpPr/>
          <p:nvPr/>
        </p:nvSpPr>
        <p:spPr>
          <a:xfrm>
            <a:off x="302496" y="774442"/>
            <a:ext cx="11540835" cy="5570756"/>
          </a:xfrm>
          <a:prstGeom prst="rect">
            <a:avLst/>
          </a:prstGeom>
        </p:spPr>
        <p:txBody>
          <a:bodyPr wrap="square">
            <a:spAutoFit/>
          </a:bodyPr>
          <a:lstStyle/>
          <a:p>
            <a:r>
              <a:rPr lang="en-US" sz="1600" b="1" dirty="0">
                <a:effectLst>
                  <a:outerShdw blurRad="38100" dist="38100" dir="2700000" algn="tl">
                    <a:srgbClr val="000000">
                      <a:alpha val="43137"/>
                    </a:srgbClr>
                  </a:outerShdw>
                </a:effectLst>
                <a:latin typeface="Candara" panose="020E0502030303020204" pitchFamily="34" charset="0"/>
              </a:rPr>
              <a:t>GOVERNANCE &amp; FINANCIAL </a:t>
            </a:r>
          </a:p>
          <a:p>
            <a:r>
              <a:rPr lang="en-US" sz="1600" b="1" dirty="0">
                <a:latin typeface="Candara" panose="020E0502030303020204" pitchFamily="34" charset="0"/>
              </a:rPr>
              <a:t>Ensuring responsible governance  </a:t>
            </a:r>
          </a:p>
          <a:p>
            <a:r>
              <a:rPr lang="en-US" sz="1600" b="1" dirty="0">
                <a:latin typeface="Candara" panose="020E0502030303020204" pitchFamily="34" charset="0"/>
              </a:rPr>
              <a:t>Securing financial support towards Organizational survival and growth</a:t>
            </a:r>
          </a:p>
          <a:p>
            <a:r>
              <a:rPr lang="en-US" sz="1600" b="1" dirty="0">
                <a:latin typeface="Candara" panose="020E0502030303020204" pitchFamily="34" charset="0"/>
              </a:rPr>
              <a:t> </a:t>
            </a:r>
          </a:p>
          <a:p>
            <a:r>
              <a:rPr lang="en-US" sz="1600" b="1" dirty="0">
                <a:effectLst>
                  <a:outerShdw blurRad="38100" dist="38100" dir="2700000" algn="tl">
                    <a:srgbClr val="000000">
                      <a:alpha val="43137"/>
                    </a:srgbClr>
                  </a:outerShdw>
                </a:effectLst>
                <a:latin typeface="Candara" panose="020E0502030303020204" pitchFamily="34" charset="0"/>
              </a:rPr>
              <a:t>SERVICE DELIVERY </a:t>
            </a:r>
          </a:p>
          <a:p>
            <a:r>
              <a:rPr lang="en-US" sz="1600" b="1" dirty="0">
                <a:latin typeface="Candara" panose="020E0502030303020204" pitchFamily="34" charset="0"/>
              </a:rPr>
              <a:t>Attempt to request assistance from corporates to sponsor the employment of</a:t>
            </a:r>
          </a:p>
          <a:p>
            <a:r>
              <a:rPr lang="en-US" sz="1600" b="1" dirty="0">
                <a:latin typeface="Candara" panose="020E0502030303020204" pitchFamily="34" charset="0"/>
              </a:rPr>
              <a:t>registered Social Workers on a contract basis to assist with the eradication of the </a:t>
            </a:r>
          </a:p>
          <a:p>
            <a:r>
              <a:rPr lang="en-US" sz="1600" b="1" dirty="0">
                <a:latin typeface="Candara" panose="020E0502030303020204" pitchFamily="34" charset="0"/>
              </a:rPr>
              <a:t>increasing foster care backlog</a:t>
            </a:r>
          </a:p>
          <a:p>
            <a:r>
              <a:rPr lang="en-US" sz="1600" b="1" dirty="0">
                <a:latin typeface="Candara" panose="020E0502030303020204" pitchFamily="34" charset="0"/>
              </a:rPr>
              <a:t>Striving to continuously providing quality service delivery  </a:t>
            </a:r>
          </a:p>
          <a:p>
            <a:r>
              <a:rPr lang="en-US" sz="1600" b="1" dirty="0">
                <a:latin typeface="Candara" panose="020E0502030303020204" pitchFamily="34" charset="0"/>
              </a:rPr>
              <a:t>Ensuring compliance to minimum norms &amp; standards &amp; code of ethics</a:t>
            </a:r>
          </a:p>
          <a:p>
            <a:endParaRPr lang="en-US" sz="1600" b="1" dirty="0">
              <a:latin typeface="Candara" panose="020E0502030303020204" pitchFamily="34" charset="0"/>
            </a:endParaRPr>
          </a:p>
          <a:p>
            <a:r>
              <a:rPr lang="en-US" sz="1600" b="1" dirty="0">
                <a:effectLst>
                  <a:outerShdw blurRad="38100" dist="38100" dir="2700000" algn="tl">
                    <a:srgbClr val="000000">
                      <a:alpha val="43137"/>
                    </a:srgbClr>
                  </a:outerShdw>
                </a:effectLst>
                <a:latin typeface="Candara" panose="020E0502030303020204" pitchFamily="34" charset="0"/>
              </a:rPr>
              <a:t>EMPLOYEE CAPACITY BUILDING </a:t>
            </a:r>
          </a:p>
          <a:p>
            <a:r>
              <a:rPr lang="en-US" sz="1600" b="1" dirty="0">
                <a:latin typeface="Candara" panose="020E0502030303020204" pitchFamily="34" charset="0"/>
              </a:rPr>
              <a:t>Continued mentoring and skills development of professional staff where possible</a:t>
            </a:r>
          </a:p>
          <a:p>
            <a:r>
              <a:rPr lang="en-US" sz="1600" b="1" dirty="0">
                <a:latin typeface="Candara" panose="020E0502030303020204" pitchFamily="34" charset="0"/>
              </a:rPr>
              <a:t>Enhancing sharing of knowledge </a:t>
            </a:r>
          </a:p>
          <a:p>
            <a:r>
              <a:rPr lang="en-US" sz="1600" b="1" dirty="0">
                <a:latin typeface="Candara" panose="020E0502030303020204" pitchFamily="34" charset="0"/>
              </a:rPr>
              <a:t>Retaining skills and knowledge  </a:t>
            </a:r>
          </a:p>
          <a:p>
            <a:endParaRPr lang="en-US" sz="1600" b="1" dirty="0">
              <a:latin typeface="Candara" panose="020E0502030303020204" pitchFamily="34" charset="0"/>
            </a:endParaRPr>
          </a:p>
          <a:p>
            <a:r>
              <a:rPr lang="en-US" sz="1600" b="1" dirty="0">
                <a:effectLst>
                  <a:outerShdw blurRad="38100" dist="38100" dir="2700000" algn="tl">
                    <a:srgbClr val="000000">
                      <a:alpha val="43137"/>
                    </a:srgbClr>
                  </a:outerShdw>
                </a:effectLst>
                <a:latin typeface="Candara" panose="020E0502030303020204" pitchFamily="34" charset="0"/>
              </a:rPr>
              <a:t>ASSISTANCE TO SOCIAL WORK AND SOCIAL AUXILAIRY WORK STUDENTS &amp; COUNSELLING PSYCHOLOGIST STUDENTS</a:t>
            </a:r>
          </a:p>
          <a:p>
            <a:r>
              <a:rPr lang="en-ZA" sz="1600" b="1" dirty="0">
                <a:latin typeface="Candara" panose="020E0502030303020204" pitchFamily="34" charset="0"/>
              </a:rPr>
              <a:t>Providing them with a platform where they can experience the practical work in comparison and relation to the </a:t>
            </a:r>
          </a:p>
          <a:p>
            <a:r>
              <a:rPr lang="en-ZA" sz="1600" b="1" dirty="0">
                <a:latin typeface="Candara" panose="020E0502030303020204" pitchFamily="34" charset="0"/>
              </a:rPr>
              <a:t>theory which does not prepare any person for actually doing the work in the community, especially the Social Work </a:t>
            </a:r>
          </a:p>
          <a:p>
            <a:r>
              <a:rPr lang="en-ZA" sz="1600" b="1" dirty="0">
                <a:latin typeface="Candara" panose="020E0502030303020204" pitchFamily="34" charset="0"/>
              </a:rPr>
              <a:t>students. The staff is very involved with providing experience to the students they would only learn at NGO’s like </a:t>
            </a:r>
          </a:p>
          <a:p>
            <a:r>
              <a:rPr lang="en-ZA" sz="1600" b="1" dirty="0">
                <a:latin typeface="Candara" panose="020E0502030303020204" pitchFamily="34" charset="0"/>
              </a:rPr>
              <a:t>Child Welfare. 2 Counselling Psychologist have done their hours with the organisation and it was deemed needed</a:t>
            </a:r>
            <a:endParaRPr lang="en-US" sz="1600" b="1" dirty="0">
              <a:latin typeface="Candara" panose="020E0502030303020204" pitchFamily="34" charset="0"/>
            </a:endParaRPr>
          </a:p>
          <a:p>
            <a:endParaRPr lang="en-US" sz="2000" dirty="0"/>
          </a:p>
        </p:txBody>
      </p:sp>
      <p:sp>
        <p:nvSpPr>
          <p:cNvPr id="4" name="Title 2">
            <a:extLst>
              <a:ext uri="{FF2B5EF4-FFF2-40B4-BE49-F238E27FC236}">
                <a16:creationId xmlns:a16="http://schemas.microsoft.com/office/drawing/2014/main" id="{7027F8F6-8651-422C-9ED7-4056414F1FA4}"/>
              </a:ext>
            </a:extLst>
          </p:cNvPr>
          <p:cNvSpPr txBox="1">
            <a:spLocks noGrp="1"/>
          </p:cNvSpPr>
          <p:nvPr>
            <p:ph type="title"/>
          </p:nvPr>
        </p:nvSpPr>
        <p:spPr>
          <a:xfrm>
            <a:off x="838200" y="88394"/>
            <a:ext cx="10515600" cy="686048"/>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haroni" panose="02010803020104030203" pitchFamily="2" charset="-79"/>
                <a:cs typeface="Aharoni" panose="02010803020104030203" pitchFamily="2" charset="-79"/>
              </a:rPr>
              <a:t>Objectives 2024-2025</a:t>
            </a:r>
          </a:p>
        </p:txBody>
      </p:sp>
      <p:pic>
        <p:nvPicPr>
          <p:cNvPr id="6" name="Picture 5" descr="A close up of text on a white background&#10;&#10;Description generated with high confidence">
            <a:extLst>
              <a:ext uri="{FF2B5EF4-FFF2-40B4-BE49-F238E27FC236}">
                <a16:creationId xmlns:a16="http://schemas.microsoft.com/office/drawing/2014/main" id="{6D532793-A307-456A-A3FB-C3EA88D396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97086">
            <a:off x="8547456" y="553590"/>
            <a:ext cx="3245902" cy="2160000"/>
          </a:xfrm>
          <a:prstGeom prst="rect">
            <a:avLst/>
          </a:prstGeom>
        </p:spPr>
      </p:pic>
    </p:spTree>
    <p:extLst>
      <p:ext uri="{BB962C8B-B14F-4D97-AF65-F5344CB8AC3E}">
        <p14:creationId xmlns:p14="http://schemas.microsoft.com/office/powerpoint/2010/main" val="26324927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0573AC-2179-0884-744A-BB99A98D32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42376" y="1896300"/>
            <a:ext cx="1903380" cy="2068900"/>
          </a:xfrm>
          <a:prstGeom prst="rect">
            <a:avLst/>
          </a:prstGeom>
        </p:spPr>
      </p:pic>
      <p:sp>
        <p:nvSpPr>
          <p:cNvPr id="5" name="TextBox 4"/>
          <p:cNvSpPr txBox="1"/>
          <p:nvPr/>
        </p:nvSpPr>
        <p:spPr>
          <a:xfrm>
            <a:off x="0" y="465138"/>
            <a:ext cx="11214173" cy="2862322"/>
          </a:xfrm>
          <a:prstGeom prst="rect">
            <a:avLst/>
          </a:prstGeom>
          <a:noFill/>
        </p:spPr>
        <p:txBody>
          <a:bodyPr wrap="square" rtlCol="0">
            <a:spAutoFit/>
          </a:bodyPr>
          <a:lstStyle/>
          <a:p>
            <a:pPr algn="ctr"/>
            <a:r>
              <a:rPr lang="en-GB" sz="2000" b="1" dirty="0"/>
              <a:t>As staff we spend many hours together daily and have always </a:t>
            </a:r>
          </a:p>
          <a:p>
            <a:pPr algn="ctr"/>
            <a:r>
              <a:rPr lang="en-GB" sz="2000" b="1" dirty="0"/>
              <a:t>been  known for being willing to make all the pieces of the </a:t>
            </a:r>
          </a:p>
          <a:p>
            <a:pPr algn="ctr"/>
            <a:r>
              <a:rPr lang="en-GB" sz="2000" b="1" dirty="0"/>
              <a:t>puzzle fit together when they take hands in all </a:t>
            </a:r>
          </a:p>
          <a:p>
            <a:pPr algn="ctr"/>
            <a:r>
              <a:rPr lang="en-GB" sz="2000" b="1" dirty="0"/>
              <a:t>situations in the workplace and in their personal  lives</a:t>
            </a:r>
          </a:p>
          <a:p>
            <a:pPr algn="ctr"/>
            <a:endParaRPr lang="en-GB" sz="2000" b="1" dirty="0"/>
          </a:p>
          <a:p>
            <a:pPr algn="ctr"/>
            <a:r>
              <a:rPr lang="en-GB" sz="2000" b="1" dirty="0"/>
              <a:t>Together we are each other’s strength and we learn new things, while</a:t>
            </a:r>
          </a:p>
          <a:p>
            <a:pPr algn="ctr"/>
            <a:r>
              <a:rPr lang="en-GB" sz="2000" b="1" dirty="0"/>
              <a:t> supporting one another on all levels....we </a:t>
            </a:r>
            <a:r>
              <a:rPr lang="en-GB" sz="2000" b="1" dirty="0" err="1"/>
              <a:t>encouarage</a:t>
            </a:r>
            <a:r>
              <a:rPr lang="en-GB" sz="2000" b="1" dirty="0"/>
              <a:t> one another</a:t>
            </a:r>
          </a:p>
          <a:p>
            <a:pPr algn="ctr"/>
            <a:r>
              <a:rPr lang="en-GB" sz="2000" b="1" dirty="0"/>
              <a:t>the aim is always to ensure we do our best with what is available at </a:t>
            </a:r>
          </a:p>
          <a:p>
            <a:pPr algn="ctr"/>
            <a:r>
              <a:rPr lang="en-GB" sz="2000" b="1" dirty="0"/>
              <a:t>the time.. </a:t>
            </a:r>
          </a:p>
        </p:txBody>
      </p:sp>
      <p:sp>
        <p:nvSpPr>
          <p:cNvPr id="7" name="AutoShape 2" descr="Funny family quotes and... - Funny family quotes and saying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4" descr="Funny family quotes and... - Funny family quotes and saying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6" descr="Funny family quotes and... - Funny family quotes and saying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1957129" y="3172400"/>
            <a:ext cx="7745673" cy="3477875"/>
          </a:xfrm>
          <a:prstGeom prst="rect">
            <a:avLst/>
          </a:prstGeom>
          <a:noFill/>
        </p:spPr>
        <p:txBody>
          <a:bodyPr wrap="square" rtlCol="0">
            <a:spAutoFit/>
          </a:bodyPr>
          <a:lstStyle/>
          <a:p>
            <a:pPr algn="ctr"/>
            <a:endParaRPr lang="en-GB" sz="2000" b="1" dirty="0"/>
          </a:p>
          <a:p>
            <a:pPr algn="ctr"/>
            <a:r>
              <a:rPr lang="en-GB" sz="3200" b="1" dirty="0"/>
              <a:t>Thank you to all the family members at Springs Child Welfare for sharing your lives with one another </a:t>
            </a:r>
          </a:p>
          <a:p>
            <a:pPr algn="ctr"/>
            <a:r>
              <a:rPr lang="en-GB" sz="3200" b="1" dirty="0"/>
              <a:t>on a daily basis and being </a:t>
            </a:r>
          </a:p>
          <a:p>
            <a:pPr algn="ctr"/>
            <a:r>
              <a:rPr lang="en-GB" sz="3200" b="1" dirty="0"/>
              <a:t>each other’s pillars of strength</a:t>
            </a:r>
          </a:p>
          <a:p>
            <a:pPr algn="ctr"/>
            <a:endParaRPr lang="en-GB" sz="2000" b="1" dirty="0"/>
          </a:p>
          <a:p>
            <a:pPr algn="ctr"/>
            <a:endParaRPr lang="en-GB" sz="2000" b="1" dirty="0"/>
          </a:p>
        </p:txBody>
      </p:sp>
      <p:sp>
        <p:nvSpPr>
          <p:cNvPr id="4" name="TextBox 3">
            <a:extLst>
              <a:ext uri="{FF2B5EF4-FFF2-40B4-BE49-F238E27FC236}">
                <a16:creationId xmlns:a16="http://schemas.microsoft.com/office/drawing/2014/main" id="{3D653F39-CB20-19A7-3D0E-D461497993A7}"/>
              </a:ext>
            </a:extLst>
          </p:cNvPr>
          <p:cNvSpPr txBox="1"/>
          <p:nvPr/>
        </p:nvSpPr>
        <p:spPr>
          <a:xfrm>
            <a:off x="460375" y="160337"/>
            <a:ext cx="11271250" cy="369332"/>
          </a:xfrm>
          <a:prstGeom prst="rect">
            <a:avLst/>
          </a:prstGeom>
          <a:noFill/>
        </p:spPr>
        <p:txBody>
          <a:bodyPr wrap="square" rtlCol="0">
            <a:spAutoFit/>
          </a:bodyPr>
          <a:lstStyle/>
          <a:p>
            <a:pPr algn="ctr"/>
            <a:r>
              <a:rPr lang="en-US" sz="1800" b="1">
                <a:latin typeface="Aharoni" panose="02010803020104030203" pitchFamily="2" charset="-79"/>
                <a:cs typeface="Aharoni" panose="02010803020104030203" pitchFamily="2" charset="-79"/>
              </a:rPr>
              <a:t>Program Manager’s Overview continues...</a:t>
            </a:r>
            <a:endParaRPr lang="en-US" sz="1800" b="1" dirty="0">
              <a:latin typeface="Aharoni" panose="02010803020104030203" pitchFamily="2" charset="-79"/>
              <a:cs typeface="Aharoni" panose="02010803020104030203" pitchFamily="2" charset="-79"/>
            </a:endParaRPr>
          </a:p>
        </p:txBody>
      </p:sp>
      <p:pic>
        <p:nvPicPr>
          <p:cNvPr id="6" name="Picture 5">
            <a:extLst>
              <a:ext uri="{FF2B5EF4-FFF2-40B4-BE49-F238E27FC236}">
                <a16:creationId xmlns:a16="http://schemas.microsoft.com/office/drawing/2014/main" id="{26A2ED09-AE15-C257-39D2-ABB735AAA07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975" y="4413190"/>
            <a:ext cx="1462522" cy="1462522"/>
          </a:xfrm>
          <a:prstGeom prst="rect">
            <a:avLst/>
          </a:prstGeom>
          <a:noFill/>
          <a:ln>
            <a:noFill/>
          </a:ln>
        </p:spPr>
      </p:pic>
    </p:spTree>
    <p:extLst>
      <p:ext uri="{BB962C8B-B14F-4D97-AF65-F5344CB8AC3E}">
        <p14:creationId xmlns:p14="http://schemas.microsoft.com/office/powerpoint/2010/main" val="322315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191061-502C-DD2C-41A4-B805BC019E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282680">
            <a:off x="7752859" y="507851"/>
            <a:ext cx="3633012" cy="5072341"/>
          </a:xfrm>
          <a:prstGeom prst="rect">
            <a:avLst/>
          </a:prstGeom>
        </p:spPr>
      </p:pic>
      <p:pic>
        <p:nvPicPr>
          <p:cNvPr id="9" name="Picture 8">
            <a:extLst>
              <a:ext uri="{FF2B5EF4-FFF2-40B4-BE49-F238E27FC236}">
                <a16:creationId xmlns:a16="http://schemas.microsoft.com/office/drawing/2014/main" id="{B1061F14-B3A0-72B2-DD2C-CD5C0CB778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464878">
            <a:off x="695791" y="502197"/>
            <a:ext cx="3804152" cy="5028310"/>
          </a:xfrm>
          <a:prstGeom prst="rect">
            <a:avLst/>
          </a:prstGeom>
        </p:spPr>
      </p:pic>
      <p:pic>
        <p:nvPicPr>
          <p:cNvPr id="11" name="Picture 10">
            <a:extLst>
              <a:ext uri="{FF2B5EF4-FFF2-40B4-BE49-F238E27FC236}">
                <a16:creationId xmlns:a16="http://schemas.microsoft.com/office/drawing/2014/main" id="{17B767F5-B083-0990-0163-51BD42F4B5A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33865" y="4016174"/>
            <a:ext cx="2124269" cy="2124269"/>
          </a:xfrm>
          <a:prstGeom prst="rect">
            <a:avLst/>
          </a:prstGeom>
          <a:noFill/>
          <a:ln>
            <a:noFill/>
          </a:ln>
        </p:spPr>
      </p:pic>
      <p:sp>
        <p:nvSpPr>
          <p:cNvPr id="29" name="Oval 28">
            <a:extLst>
              <a:ext uri="{FF2B5EF4-FFF2-40B4-BE49-F238E27FC236}">
                <a16:creationId xmlns:a16="http://schemas.microsoft.com/office/drawing/2014/main" id="{15DAE49F-87B4-488B-5BCE-34958B0CE996}"/>
              </a:ext>
            </a:extLst>
          </p:cNvPr>
          <p:cNvSpPr/>
          <p:nvPr/>
        </p:nvSpPr>
        <p:spPr>
          <a:xfrm>
            <a:off x="8452884" y="824293"/>
            <a:ext cx="62913" cy="457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 name="Oval 29">
            <a:extLst>
              <a:ext uri="{FF2B5EF4-FFF2-40B4-BE49-F238E27FC236}">
                <a16:creationId xmlns:a16="http://schemas.microsoft.com/office/drawing/2014/main" id="{6EAE9ECE-14D1-06FC-CA80-3F595CFC32D3}"/>
              </a:ext>
            </a:extLst>
          </p:cNvPr>
          <p:cNvSpPr/>
          <p:nvPr/>
        </p:nvSpPr>
        <p:spPr>
          <a:xfrm>
            <a:off x="7804298" y="1499191"/>
            <a:ext cx="45719" cy="457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834987BD-A6D5-1806-AA22-FD1D153D6956}"/>
              </a:ext>
            </a:extLst>
          </p:cNvPr>
          <p:cNvSpPr txBox="1"/>
          <p:nvPr/>
        </p:nvSpPr>
        <p:spPr>
          <a:xfrm>
            <a:off x="4318520" y="317016"/>
            <a:ext cx="3554963" cy="4062651"/>
          </a:xfrm>
          <a:prstGeom prst="rect">
            <a:avLst/>
          </a:prstGeom>
          <a:noFill/>
        </p:spPr>
        <p:txBody>
          <a:bodyPr wrap="square" rtlCol="0">
            <a:spAutoFit/>
          </a:bodyPr>
          <a:lstStyle/>
          <a:p>
            <a:pPr algn="ctr"/>
            <a:r>
              <a:rPr lang="en-ZA" sz="2400" dirty="0"/>
              <a:t>TOGETHER WE CAN ACHIEVE MUCH MORE THAN SEPARATELY…LET’S NEVER LET GO OF THE HAND THAT HOLDS OURS SO FIRMLY </a:t>
            </a:r>
          </a:p>
          <a:p>
            <a:pPr algn="ctr"/>
            <a:r>
              <a:rPr lang="en-ZA" sz="2400" dirty="0"/>
              <a:t>AND </a:t>
            </a:r>
          </a:p>
          <a:p>
            <a:pPr algn="ctr"/>
            <a:r>
              <a:rPr lang="en-ZA" sz="2400" dirty="0"/>
              <a:t>GIVE GOD ALL THE GLORY</a:t>
            </a:r>
          </a:p>
          <a:p>
            <a:pPr algn="ctr"/>
            <a:endParaRPr lang="en-ZA" dirty="0"/>
          </a:p>
        </p:txBody>
      </p:sp>
    </p:spTree>
    <p:extLst>
      <p:ext uri="{BB962C8B-B14F-4D97-AF65-F5344CB8AC3E}">
        <p14:creationId xmlns:p14="http://schemas.microsoft.com/office/powerpoint/2010/main" val="3540327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lphabet - thank you card">
            <a:extLst>
              <a:ext uri="{FF2B5EF4-FFF2-40B4-BE49-F238E27FC236}">
                <a16:creationId xmlns:a16="http://schemas.microsoft.com/office/drawing/2014/main" id="{FFD0F074-B83B-50A9-02CD-28EA4EEE27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9233" y="2988796"/>
            <a:ext cx="2598085" cy="311350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9CC99A6-BE93-4136-90E3-14B68B01B7ED}"/>
              </a:ext>
            </a:extLst>
          </p:cNvPr>
          <p:cNvSpPr/>
          <p:nvPr/>
        </p:nvSpPr>
        <p:spPr>
          <a:xfrm>
            <a:off x="0" y="783947"/>
            <a:ext cx="11982635" cy="5293757"/>
          </a:xfrm>
          <a:prstGeom prst="rect">
            <a:avLst/>
          </a:prstGeom>
        </p:spPr>
        <p:txBody>
          <a:bodyPr wrap="square">
            <a:spAutoFit/>
          </a:bodyPr>
          <a:lstStyle/>
          <a:p>
            <a:pPr algn="ctr"/>
            <a:r>
              <a:rPr lang="en-US" sz="2000" b="1" dirty="0">
                <a:solidFill>
                  <a:srgbClr val="7030A0"/>
                </a:solidFill>
                <a:effectLst>
                  <a:outerShdw blurRad="38100" dist="38100" dir="2700000" algn="tl">
                    <a:srgbClr val="000000">
                      <a:alpha val="43137"/>
                    </a:srgbClr>
                  </a:outerShdw>
                </a:effectLst>
              </a:rPr>
              <a:t>W</a:t>
            </a:r>
            <a:r>
              <a:rPr lang="en-US" sz="2000" b="1" dirty="0">
                <a:solidFill>
                  <a:srgbClr val="7030A0"/>
                </a:solidFill>
              </a:rPr>
              <a:t>e are grateful for the financial assistance received from various donors: </a:t>
            </a:r>
          </a:p>
          <a:p>
            <a:pPr algn="ctr"/>
            <a:r>
              <a:rPr lang="en-US" sz="2000" b="1" dirty="0">
                <a:solidFill>
                  <a:srgbClr val="7030A0"/>
                </a:solidFill>
              </a:rPr>
              <a:t>Dirk Du Toit for giving a fixed amount for the past 9 years, </a:t>
            </a:r>
          </a:p>
          <a:p>
            <a:pPr algn="ctr"/>
            <a:r>
              <a:rPr lang="en-US" sz="2000" b="1" dirty="0">
                <a:solidFill>
                  <a:srgbClr val="7030A0"/>
                </a:solidFill>
              </a:rPr>
              <a:t>which has made such a difference when things become dire and funds were needed…</a:t>
            </a:r>
          </a:p>
          <a:p>
            <a:pPr algn="ctr"/>
            <a:r>
              <a:rPr lang="en-US" sz="2000" b="1" dirty="0">
                <a:solidFill>
                  <a:srgbClr val="7030A0"/>
                </a:solidFill>
              </a:rPr>
              <a:t>words can never express how grateful we are </a:t>
            </a:r>
          </a:p>
          <a:p>
            <a:pPr algn="ctr"/>
            <a:endParaRPr lang="en-US" sz="2000" b="1" dirty="0">
              <a:solidFill>
                <a:srgbClr val="7030A0"/>
              </a:solidFill>
            </a:endParaRPr>
          </a:p>
          <a:p>
            <a:pPr algn="ctr"/>
            <a:r>
              <a:rPr lang="en-US" sz="2000" b="1" dirty="0">
                <a:solidFill>
                  <a:srgbClr val="7030A0"/>
                </a:solidFill>
              </a:rPr>
              <a:t>Gerrit van Moerkerken, who helped with interest free loans when the subsidy from the </a:t>
            </a:r>
          </a:p>
          <a:p>
            <a:pPr algn="ctr"/>
            <a:r>
              <a:rPr lang="en-US" sz="2000" b="1" dirty="0">
                <a:solidFill>
                  <a:srgbClr val="7030A0"/>
                </a:solidFill>
              </a:rPr>
              <a:t>Department of Social Development was paid late or not at all.</a:t>
            </a:r>
          </a:p>
          <a:p>
            <a:pPr algn="ctr"/>
            <a:r>
              <a:rPr lang="en-US" sz="2000" b="1" dirty="0">
                <a:solidFill>
                  <a:srgbClr val="7030A0"/>
                </a:solidFill>
              </a:rPr>
              <a:t>The staff thanks you from the bottom of their hearts </a:t>
            </a:r>
          </a:p>
          <a:p>
            <a:r>
              <a:rPr lang="en-US" sz="2400" b="1" dirty="0">
                <a:solidFill>
                  <a:srgbClr val="7030A0"/>
                </a:solidFill>
              </a:rPr>
              <a:t>  </a:t>
            </a:r>
          </a:p>
          <a:p>
            <a:endParaRPr lang="en-US" sz="2200" b="1" dirty="0">
              <a:solidFill>
                <a:srgbClr val="7030A0"/>
              </a:solidFill>
              <a:effectLst>
                <a:outerShdw blurRad="38100" dist="38100" dir="2700000" algn="tl">
                  <a:srgbClr val="000000">
                    <a:alpha val="43137"/>
                  </a:srgbClr>
                </a:outerShdw>
              </a:effectLst>
            </a:endParaRPr>
          </a:p>
          <a:p>
            <a:endParaRPr lang="en-US" sz="2200" b="1" dirty="0">
              <a:solidFill>
                <a:srgbClr val="7030A0"/>
              </a:solidFill>
              <a:effectLst>
                <a:outerShdw blurRad="38100" dist="38100" dir="2700000" algn="tl">
                  <a:srgbClr val="000000">
                    <a:alpha val="43137"/>
                  </a:srgbClr>
                </a:outerShdw>
              </a:effectLst>
            </a:endParaRPr>
          </a:p>
          <a:p>
            <a:r>
              <a:rPr lang="en-US" sz="2200" b="1" dirty="0">
                <a:solidFill>
                  <a:srgbClr val="7030A0"/>
                </a:solidFill>
                <a:effectLst>
                  <a:outerShdw blurRad="38100" dist="38100" dir="2700000" algn="tl">
                    <a:srgbClr val="000000">
                      <a:alpha val="43137"/>
                    </a:srgbClr>
                  </a:outerShdw>
                </a:effectLst>
              </a:rPr>
              <a:t>Lastly, I would like to verbalize my gratitude to the Board of </a:t>
            </a:r>
          </a:p>
          <a:p>
            <a:r>
              <a:rPr lang="en-US" sz="2200" b="1" dirty="0">
                <a:solidFill>
                  <a:srgbClr val="7030A0"/>
                </a:solidFill>
                <a:effectLst>
                  <a:outerShdw blurRad="38100" dist="38100" dir="2700000" algn="tl">
                    <a:srgbClr val="000000">
                      <a:alpha val="43137"/>
                    </a:srgbClr>
                  </a:outerShdw>
                </a:effectLst>
              </a:rPr>
              <a:t>Management that have so diligently supported myself and the staff </a:t>
            </a:r>
          </a:p>
          <a:p>
            <a:r>
              <a:rPr lang="en-US" sz="2200" b="1" dirty="0">
                <a:solidFill>
                  <a:srgbClr val="7030A0"/>
                </a:solidFill>
                <a:effectLst>
                  <a:outerShdw blurRad="38100" dist="38100" dir="2700000" algn="tl">
                    <a:srgbClr val="000000">
                      <a:alpha val="43137"/>
                    </a:srgbClr>
                  </a:outerShdw>
                </a:effectLst>
              </a:rPr>
              <a:t>throughout the year, with all it’s highs and lows.. Who has always </a:t>
            </a:r>
          </a:p>
          <a:p>
            <a:r>
              <a:rPr lang="en-US" sz="2200" b="1" dirty="0">
                <a:solidFill>
                  <a:srgbClr val="7030A0"/>
                </a:solidFill>
                <a:effectLst>
                  <a:outerShdw blurRad="38100" dist="38100" dir="2700000" algn="tl">
                    <a:srgbClr val="000000">
                      <a:alpha val="43137"/>
                    </a:srgbClr>
                  </a:outerShdw>
                </a:effectLst>
              </a:rPr>
              <a:t>attempted to ensure the staff is made to feel appreciated for their </a:t>
            </a:r>
          </a:p>
          <a:p>
            <a:r>
              <a:rPr lang="en-US" sz="2200" b="1" dirty="0">
                <a:solidFill>
                  <a:srgbClr val="7030A0"/>
                </a:solidFill>
                <a:effectLst>
                  <a:outerShdw blurRad="38100" dist="38100" dir="2700000" algn="tl">
                    <a:srgbClr val="000000">
                      <a:alpha val="43137"/>
                    </a:srgbClr>
                  </a:outerShdw>
                </a:effectLst>
              </a:rPr>
              <a:t>efforts and dedication...It is appreciated more than you know…..</a:t>
            </a:r>
          </a:p>
        </p:txBody>
      </p:sp>
      <p:sp>
        <p:nvSpPr>
          <p:cNvPr id="3" name="Title 2">
            <a:extLst>
              <a:ext uri="{FF2B5EF4-FFF2-40B4-BE49-F238E27FC236}">
                <a16:creationId xmlns:a16="http://schemas.microsoft.com/office/drawing/2014/main" id="{915E53A3-C6C9-4D26-90C2-04DA8FDE340F}"/>
              </a:ext>
            </a:extLst>
          </p:cNvPr>
          <p:cNvSpPr txBox="1">
            <a:spLocks/>
          </p:cNvSpPr>
          <p:nvPr/>
        </p:nvSpPr>
        <p:spPr>
          <a:xfrm>
            <a:off x="838200" y="134554"/>
            <a:ext cx="10515600" cy="72180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haroni" panose="02010803020104030203" pitchFamily="2" charset="-79"/>
                <a:cs typeface="Aharoni" panose="02010803020104030203" pitchFamily="2" charset="-79"/>
              </a:rPr>
              <a:t>Gratitude</a:t>
            </a:r>
          </a:p>
        </p:txBody>
      </p:sp>
      <p:sp>
        <p:nvSpPr>
          <p:cNvPr id="4" name="Rectangle 2">
            <a:extLst>
              <a:ext uri="{FF2B5EF4-FFF2-40B4-BE49-F238E27FC236}">
                <a16:creationId xmlns:a16="http://schemas.microsoft.com/office/drawing/2014/main" id="{DE20FEEB-FABE-C324-D5EF-329EF42627A6}"/>
              </a:ext>
            </a:extLst>
          </p:cNvPr>
          <p:cNvSpPr>
            <a:spLocks noChangeArrowheads="1"/>
          </p:cNvSpPr>
          <p:nvPr/>
        </p:nvSpPr>
        <p:spPr bwMode="auto">
          <a:xfrm>
            <a:off x="0" y="-17342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pic>
        <p:nvPicPr>
          <p:cNvPr id="6" name="Picture 5">
            <a:extLst>
              <a:ext uri="{FF2B5EF4-FFF2-40B4-BE49-F238E27FC236}">
                <a16:creationId xmlns:a16="http://schemas.microsoft.com/office/drawing/2014/main" id="{702BDD78-0315-4958-DAE8-B9F80BE3469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8196" y="0"/>
            <a:ext cx="1433804" cy="1433804"/>
          </a:xfrm>
          <a:prstGeom prst="rect">
            <a:avLst/>
          </a:prstGeom>
          <a:noFill/>
          <a:ln>
            <a:noFill/>
          </a:ln>
        </p:spPr>
      </p:pic>
      <p:pic>
        <p:nvPicPr>
          <p:cNvPr id="7" name="Picture 6">
            <a:extLst>
              <a:ext uri="{FF2B5EF4-FFF2-40B4-BE49-F238E27FC236}">
                <a16:creationId xmlns:a16="http://schemas.microsoft.com/office/drawing/2014/main" id="{3CE50D3E-370F-EFFF-DD46-10586B7268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565" y="2356812"/>
            <a:ext cx="896949" cy="1641356"/>
          </a:xfrm>
          <a:prstGeom prst="rect">
            <a:avLst/>
          </a:prstGeom>
        </p:spPr>
      </p:pic>
    </p:spTree>
    <p:extLst>
      <p:ext uri="{BB962C8B-B14F-4D97-AF65-F5344CB8AC3E}">
        <p14:creationId xmlns:p14="http://schemas.microsoft.com/office/powerpoint/2010/main" val="261861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anim calcmode="lin" valueType="num">
                                      <p:cBhvr>
                                        <p:cTn id="8"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2000"/>
                                        <p:tgtEl>
                                          <p:spTgt spid="2">
                                            <p:txEl>
                                              <p:pRg st="1" end="1"/>
                                            </p:txEl>
                                          </p:spTgt>
                                        </p:tgtEl>
                                      </p:cBhvr>
                                    </p:animEffect>
                                    <p:anim calcmode="lin" valueType="num">
                                      <p:cBhvr>
                                        <p:cTn id="15" dur="2000" fill="hold"/>
                                        <p:tgtEl>
                                          <p:spTgt spid="2">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2000"/>
                                        <p:tgtEl>
                                          <p:spTgt spid="2">
                                            <p:txEl>
                                              <p:pRg st="2" end="2"/>
                                            </p:txEl>
                                          </p:spTgt>
                                        </p:tgtEl>
                                      </p:cBhvr>
                                    </p:animEffect>
                                    <p:anim calcmode="lin" valueType="num">
                                      <p:cBhvr>
                                        <p:cTn id="22" dur="2000" fill="hold"/>
                                        <p:tgtEl>
                                          <p:spTgt spid="2">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2">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2000"/>
                                        <p:tgtEl>
                                          <p:spTgt spid="2">
                                            <p:txEl>
                                              <p:pRg st="3" end="3"/>
                                            </p:txEl>
                                          </p:spTgt>
                                        </p:tgtEl>
                                      </p:cBhvr>
                                    </p:animEffect>
                                    <p:anim calcmode="lin" valueType="num">
                                      <p:cBhvr>
                                        <p:cTn id="29" dur="2000" fill="hold"/>
                                        <p:tgtEl>
                                          <p:spTgt spid="2">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2">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2000"/>
                                        <p:tgtEl>
                                          <p:spTgt spid="2">
                                            <p:txEl>
                                              <p:pRg st="5" end="5"/>
                                            </p:txEl>
                                          </p:spTgt>
                                        </p:tgtEl>
                                      </p:cBhvr>
                                    </p:animEffect>
                                    <p:anim calcmode="lin" valueType="num">
                                      <p:cBhvr>
                                        <p:cTn id="36" dur="2000" fill="hold"/>
                                        <p:tgtEl>
                                          <p:spTgt spid="2">
                                            <p:txEl>
                                              <p:pRg st="5" end="5"/>
                                            </p:txEl>
                                          </p:spTgt>
                                        </p:tgtEl>
                                        <p:attrNameLst>
                                          <p:attrName>ppt_w</p:attrName>
                                        </p:attrNameLst>
                                      </p:cBhvr>
                                      <p:tavLst>
                                        <p:tav tm="0" fmla="#ppt_w*sin(2.5*pi*$)">
                                          <p:val>
                                            <p:fltVal val="0"/>
                                          </p:val>
                                        </p:tav>
                                        <p:tav tm="100000">
                                          <p:val>
                                            <p:fltVal val="1"/>
                                          </p:val>
                                        </p:tav>
                                      </p:tavLst>
                                    </p:anim>
                                    <p:anim calcmode="lin" valueType="num">
                                      <p:cBhvr>
                                        <p:cTn id="37" dur="2000" fill="hold"/>
                                        <p:tgtEl>
                                          <p:spTgt spid="2">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grpId="0"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2000"/>
                                        <p:tgtEl>
                                          <p:spTgt spid="2">
                                            <p:txEl>
                                              <p:pRg st="6" end="6"/>
                                            </p:txEl>
                                          </p:spTgt>
                                        </p:tgtEl>
                                      </p:cBhvr>
                                    </p:animEffect>
                                    <p:anim calcmode="lin" valueType="num">
                                      <p:cBhvr>
                                        <p:cTn id="43" dur="2000" fill="hold"/>
                                        <p:tgtEl>
                                          <p:spTgt spid="2">
                                            <p:txEl>
                                              <p:pRg st="6" end="6"/>
                                            </p:txEl>
                                          </p:spTgt>
                                        </p:tgtEl>
                                        <p:attrNameLst>
                                          <p:attrName>ppt_w</p:attrName>
                                        </p:attrNameLst>
                                      </p:cBhvr>
                                      <p:tavLst>
                                        <p:tav tm="0" fmla="#ppt_w*sin(2.5*pi*$)">
                                          <p:val>
                                            <p:fltVal val="0"/>
                                          </p:val>
                                        </p:tav>
                                        <p:tav tm="100000">
                                          <p:val>
                                            <p:fltVal val="1"/>
                                          </p:val>
                                        </p:tav>
                                      </p:tavLst>
                                    </p:anim>
                                    <p:anim calcmode="lin" valueType="num">
                                      <p:cBhvr>
                                        <p:cTn id="44" dur="2000" fill="hold"/>
                                        <p:tgtEl>
                                          <p:spTgt spid="2">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Effect transition="in" filter="fade">
                                      <p:cBhvr>
                                        <p:cTn id="49" dur="2000"/>
                                        <p:tgtEl>
                                          <p:spTgt spid="2">
                                            <p:txEl>
                                              <p:pRg st="7" end="7"/>
                                            </p:txEl>
                                          </p:spTgt>
                                        </p:tgtEl>
                                      </p:cBhvr>
                                    </p:animEffect>
                                    <p:anim calcmode="lin" valueType="num">
                                      <p:cBhvr>
                                        <p:cTn id="50" dur="2000" fill="hold"/>
                                        <p:tgtEl>
                                          <p:spTgt spid="2">
                                            <p:txEl>
                                              <p:pRg st="7" end="7"/>
                                            </p:txEl>
                                          </p:spTgt>
                                        </p:tgtEl>
                                        <p:attrNameLst>
                                          <p:attrName>ppt_w</p:attrName>
                                        </p:attrNameLst>
                                      </p:cBhvr>
                                      <p:tavLst>
                                        <p:tav tm="0" fmla="#ppt_w*sin(2.5*pi*$)">
                                          <p:val>
                                            <p:fltVal val="0"/>
                                          </p:val>
                                        </p:tav>
                                        <p:tav tm="100000">
                                          <p:val>
                                            <p:fltVal val="1"/>
                                          </p:val>
                                        </p:tav>
                                      </p:tavLst>
                                    </p:anim>
                                    <p:anim calcmode="lin" valueType="num">
                                      <p:cBhvr>
                                        <p:cTn id="51" dur="2000" fill="hold"/>
                                        <p:tgtEl>
                                          <p:spTgt spid="2">
                                            <p:txEl>
                                              <p:pRg st="7" end="7"/>
                                            </p:txEl>
                                          </p:spTgt>
                                        </p:tgtEl>
                                        <p:attrNameLst>
                                          <p:attrName>ppt_h</p:attrName>
                                        </p:attrNameLst>
                                      </p:cBhvr>
                                      <p:tavLst>
                                        <p:tav tm="0">
                                          <p:val>
                                            <p:strVal val="#ppt_h"/>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45" presetClass="entr" presetSubtype="0" fill="hold" grpId="0" nodeType="clickEffect">
                                  <p:stCondLst>
                                    <p:cond delay="0"/>
                                  </p:stCondLst>
                                  <p:childTnLst>
                                    <p:set>
                                      <p:cBhvr>
                                        <p:cTn id="55" dur="1" fill="hold">
                                          <p:stCondLst>
                                            <p:cond delay="0"/>
                                          </p:stCondLst>
                                        </p:cTn>
                                        <p:tgtEl>
                                          <p:spTgt spid="2">
                                            <p:txEl>
                                              <p:pRg st="8" end="8"/>
                                            </p:txEl>
                                          </p:spTgt>
                                        </p:tgtEl>
                                        <p:attrNameLst>
                                          <p:attrName>style.visibility</p:attrName>
                                        </p:attrNameLst>
                                      </p:cBhvr>
                                      <p:to>
                                        <p:strVal val="visible"/>
                                      </p:to>
                                    </p:set>
                                    <p:animEffect transition="in" filter="fade">
                                      <p:cBhvr>
                                        <p:cTn id="56" dur="2000"/>
                                        <p:tgtEl>
                                          <p:spTgt spid="2">
                                            <p:txEl>
                                              <p:pRg st="8" end="8"/>
                                            </p:txEl>
                                          </p:spTgt>
                                        </p:tgtEl>
                                      </p:cBhvr>
                                    </p:animEffect>
                                    <p:anim calcmode="lin" valueType="num">
                                      <p:cBhvr>
                                        <p:cTn id="57" dur="2000" fill="hold"/>
                                        <p:tgtEl>
                                          <p:spTgt spid="2">
                                            <p:txEl>
                                              <p:pRg st="8" end="8"/>
                                            </p:txEl>
                                          </p:spTgt>
                                        </p:tgtEl>
                                        <p:attrNameLst>
                                          <p:attrName>ppt_w</p:attrName>
                                        </p:attrNameLst>
                                      </p:cBhvr>
                                      <p:tavLst>
                                        <p:tav tm="0" fmla="#ppt_w*sin(2.5*pi*$)">
                                          <p:val>
                                            <p:fltVal val="0"/>
                                          </p:val>
                                        </p:tav>
                                        <p:tav tm="100000">
                                          <p:val>
                                            <p:fltVal val="1"/>
                                          </p:val>
                                        </p:tav>
                                      </p:tavLst>
                                    </p:anim>
                                    <p:anim calcmode="lin" valueType="num">
                                      <p:cBhvr>
                                        <p:cTn id="58" dur="2000" fill="hold"/>
                                        <p:tgtEl>
                                          <p:spTgt spid="2">
                                            <p:txEl>
                                              <p:pRg st="8" end="8"/>
                                            </p:txEl>
                                          </p:spTgt>
                                        </p:tgtEl>
                                        <p:attrNameLst>
                                          <p:attrName>ppt_h</p:attrName>
                                        </p:attrNameLst>
                                      </p:cBhvr>
                                      <p:tavLst>
                                        <p:tav tm="0">
                                          <p:val>
                                            <p:strVal val="#ppt_h"/>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45" presetClass="entr" presetSubtype="0" fill="hold" grpId="0" nodeType="clickEffect">
                                  <p:stCondLst>
                                    <p:cond delay="0"/>
                                  </p:stCondLst>
                                  <p:childTnLst>
                                    <p:set>
                                      <p:cBhvr>
                                        <p:cTn id="62" dur="1" fill="hold">
                                          <p:stCondLst>
                                            <p:cond delay="0"/>
                                          </p:stCondLst>
                                        </p:cTn>
                                        <p:tgtEl>
                                          <p:spTgt spid="2">
                                            <p:txEl>
                                              <p:pRg st="11" end="11"/>
                                            </p:txEl>
                                          </p:spTgt>
                                        </p:tgtEl>
                                        <p:attrNameLst>
                                          <p:attrName>style.visibility</p:attrName>
                                        </p:attrNameLst>
                                      </p:cBhvr>
                                      <p:to>
                                        <p:strVal val="visible"/>
                                      </p:to>
                                    </p:set>
                                    <p:animEffect transition="in" filter="fade">
                                      <p:cBhvr>
                                        <p:cTn id="63" dur="2000"/>
                                        <p:tgtEl>
                                          <p:spTgt spid="2">
                                            <p:txEl>
                                              <p:pRg st="11" end="11"/>
                                            </p:txEl>
                                          </p:spTgt>
                                        </p:tgtEl>
                                      </p:cBhvr>
                                    </p:animEffect>
                                    <p:anim calcmode="lin" valueType="num">
                                      <p:cBhvr>
                                        <p:cTn id="64" dur="2000" fill="hold"/>
                                        <p:tgtEl>
                                          <p:spTgt spid="2">
                                            <p:txEl>
                                              <p:pRg st="11" end="11"/>
                                            </p:txEl>
                                          </p:spTgt>
                                        </p:tgtEl>
                                        <p:attrNameLst>
                                          <p:attrName>ppt_w</p:attrName>
                                        </p:attrNameLst>
                                      </p:cBhvr>
                                      <p:tavLst>
                                        <p:tav tm="0" fmla="#ppt_w*sin(2.5*pi*$)">
                                          <p:val>
                                            <p:fltVal val="0"/>
                                          </p:val>
                                        </p:tav>
                                        <p:tav tm="100000">
                                          <p:val>
                                            <p:fltVal val="1"/>
                                          </p:val>
                                        </p:tav>
                                      </p:tavLst>
                                    </p:anim>
                                    <p:anim calcmode="lin" valueType="num">
                                      <p:cBhvr>
                                        <p:cTn id="65" dur="2000" fill="hold"/>
                                        <p:tgtEl>
                                          <p:spTgt spid="2">
                                            <p:txEl>
                                              <p:pRg st="11" end="11"/>
                                            </p:txEl>
                                          </p:spTgt>
                                        </p:tgtEl>
                                        <p:attrNameLst>
                                          <p:attrName>ppt_h</p:attrName>
                                        </p:attrNameLst>
                                      </p:cBhvr>
                                      <p:tavLst>
                                        <p:tav tm="0">
                                          <p:val>
                                            <p:strVal val="#ppt_h"/>
                                          </p:val>
                                        </p:tav>
                                        <p:tav tm="100000">
                                          <p:val>
                                            <p:strVal val="#ppt_h"/>
                                          </p:val>
                                        </p:tav>
                                      </p:tavLst>
                                    </p:anim>
                                  </p:childTnLst>
                                </p:cTn>
                              </p:par>
                            </p:childTnLst>
                          </p:cTn>
                        </p:par>
                      </p:childTnLst>
                    </p:cTn>
                  </p:par>
                  <p:par>
                    <p:cTn id="66" fill="hold">
                      <p:stCondLst>
                        <p:cond delay="indefinite"/>
                      </p:stCondLst>
                      <p:childTnLst>
                        <p:par>
                          <p:cTn id="67" fill="hold">
                            <p:stCondLst>
                              <p:cond delay="0"/>
                            </p:stCondLst>
                            <p:childTnLst>
                              <p:par>
                                <p:cTn id="68" presetID="45" presetClass="entr" presetSubtype="0" fill="hold" grpId="0" nodeType="clickEffect">
                                  <p:stCondLst>
                                    <p:cond delay="0"/>
                                  </p:stCondLst>
                                  <p:childTnLst>
                                    <p:set>
                                      <p:cBhvr>
                                        <p:cTn id="69" dur="1" fill="hold">
                                          <p:stCondLst>
                                            <p:cond delay="0"/>
                                          </p:stCondLst>
                                        </p:cTn>
                                        <p:tgtEl>
                                          <p:spTgt spid="2">
                                            <p:txEl>
                                              <p:pRg st="12" end="12"/>
                                            </p:txEl>
                                          </p:spTgt>
                                        </p:tgtEl>
                                        <p:attrNameLst>
                                          <p:attrName>style.visibility</p:attrName>
                                        </p:attrNameLst>
                                      </p:cBhvr>
                                      <p:to>
                                        <p:strVal val="visible"/>
                                      </p:to>
                                    </p:set>
                                    <p:animEffect transition="in" filter="fade">
                                      <p:cBhvr>
                                        <p:cTn id="70" dur="2000"/>
                                        <p:tgtEl>
                                          <p:spTgt spid="2">
                                            <p:txEl>
                                              <p:pRg st="12" end="12"/>
                                            </p:txEl>
                                          </p:spTgt>
                                        </p:tgtEl>
                                      </p:cBhvr>
                                    </p:animEffect>
                                    <p:anim calcmode="lin" valueType="num">
                                      <p:cBhvr>
                                        <p:cTn id="71" dur="2000" fill="hold"/>
                                        <p:tgtEl>
                                          <p:spTgt spid="2">
                                            <p:txEl>
                                              <p:pRg st="12" end="12"/>
                                            </p:txEl>
                                          </p:spTgt>
                                        </p:tgtEl>
                                        <p:attrNameLst>
                                          <p:attrName>ppt_w</p:attrName>
                                        </p:attrNameLst>
                                      </p:cBhvr>
                                      <p:tavLst>
                                        <p:tav tm="0" fmla="#ppt_w*sin(2.5*pi*$)">
                                          <p:val>
                                            <p:fltVal val="0"/>
                                          </p:val>
                                        </p:tav>
                                        <p:tav tm="100000">
                                          <p:val>
                                            <p:fltVal val="1"/>
                                          </p:val>
                                        </p:tav>
                                      </p:tavLst>
                                    </p:anim>
                                    <p:anim calcmode="lin" valueType="num">
                                      <p:cBhvr>
                                        <p:cTn id="72" dur="2000" fill="hold"/>
                                        <p:tgtEl>
                                          <p:spTgt spid="2">
                                            <p:txEl>
                                              <p:pRg st="12" end="12"/>
                                            </p:txEl>
                                          </p:spTgt>
                                        </p:tgtEl>
                                        <p:attrNameLst>
                                          <p:attrName>ppt_h</p:attrName>
                                        </p:attrNameLst>
                                      </p:cBhvr>
                                      <p:tavLst>
                                        <p:tav tm="0">
                                          <p:val>
                                            <p:strVal val="#ppt_h"/>
                                          </p:val>
                                        </p:tav>
                                        <p:tav tm="100000">
                                          <p:val>
                                            <p:strVal val="#ppt_h"/>
                                          </p:val>
                                        </p:tav>
                                      </p:tavLst>
                                    </p:anim>
                                  </p:childTnLst>
                                </p:cTn>
                              </p:par>
                            </p:childTnLst>
                          </p:cTn>
                        </p:par>
                      </p:childTnLst>
                    </p:cTn>
                  </p:par>
                  <p:par>
                    <p:cTn id="73" fill="hold">
                      <p:stCondLst>
                        <p:cond delay="indefinite"/>
                      </p:stCondLst>
                      <p:childTnLst>
                        <p:par>
                          <p:cTn id="74" fill="hold">
                            <p:stCondLst>
                              <p:cond delay="0"/>
                            </p:stCondLst>
                            <p:childTnLst>
                              <p:par>
                                <p:cTn id="75" presetID="45" presetClass="entr" presetSubtype="0" fill="hold" grpId="0" nodeType="clickEffect">
                                  <p:stCondLst>
                                    <p:cond delay="0"/>
                                  </p:stCondLst>
                                  <p:childTnLst>
                                    <p:set>
                                      <p:cBhvr>
                                        <p:cTn id="76" dur="1" fill="hold">
                                          <p:stCondLst>
                                            <p:cond delay="0"/>
                                          </p:stCondLst>
                                        </p:cTn>
                                        <p:tgtEl>
                                          <p:spTgt spid="2">
                                            <p:txEl>
                                              <p:pRg st="13" end="13"/>
                                            </p:txEl>
                                          </p:spTgt>
                                        </p:tgtEl>
                                        <p:attrNameLst>
                                          <p:attrName>style.visibility</p:attrName>
                                        </p:attrNameLst>
                                      </p:cBhvr>
                                      <p:to>
                                        <p:strVal val="visible"/>
                                      </p:to>
                                    </p:set>
                                    <p:animEffect transition="in" filter="fade">
                                      <p:cBhvr>
                                        <p:cTn id="77" dur="2000"/>
                                        <p:tgtEl>
                                          <p:spTgt spid="2">
                                            <p:txEl>
                                              <p:pRg st="13" end="13"/>
                                            </p:txEl>
                                          </p:spTgt>
                                        </p:tgtEl>
                                      </p:cBhvr>
                                    </p:animEffect>
                                    <p:anim calcmode="lin" valueType="num">
                                      <p:cBhvr>
                                        <p:cTn id="78" dur="2000" fill="hold"/>
                                        <p:tgtEl>
                                          <p:spTgt spid="2">
                                            <p:txEl>
                                              <p:pRg st="13" end="13"/>
                                            </p:txEl>
                                          </p:spTgt>
                                        </p:tgtEl>
                                        <p:attrNameLst>
                                          <p:attrName>ppt_w</p:attrName>
                                        </p:attrNameLst>
                                      </p:cBhvr>
                                      <p:tavLst>
                                        <p:tav tm="0" fmla="#ppt_w*sin(2.5*pi*$)">
                                          <p:val>
                                            <p:fltVal val="0"/>
                                          </p:val>
                                        </p:tav>
                                        <p:tav tm="100000">
                                          <p:val>
                                            <p:fltVal val="1"/>
                                          </p:val>
                                        </p:tav>
                                      </p:tavLst>
                                    </p:anim>
                                    <p:anim calcmode="lin" valueType="num">
                                      <p:cBhvr>
                                        <p:cTn id="79" dur="2000" fill="hold"/>
                                        <p:tgtEl>
                                          <p:spTgt spid="2">
                                            <p:txEl>
                                              <p:pRg st="13" end="13"/>
                                            </p:txEl>
                                          </p:spTgt>
                                        </p:tgtEl>
                                        <p:attrNameLst>
                                          <p:attrName>ppt_h</p:attrName>
                                        </p:attrNameLst>
                                      </p:cBhvr>
                                      <p:tavLst>
                                        <p:tav tm="0">
                                          <p:val>
                                            <p:strVal val="#ppt_h"/>
                                          </p:val>
                                        </p:tav>
                                        <p:tav tm="100000">
                                          <p:val>
                                            <p:strVal val="#ppt_h"/>
                                          </p:val>
                                        </p:tav>
                                      </p:tavLst>
                                    </p:anim>
                                  </p:childTnLst>
                                </p:cTn>
                              </p:par>
                            </p:childTnLst>
                          </p:cTn>
                        </p:par>
                      </p:childTnLst>
                    </p:cTn>
                  </p:par>
                  <p:par>
                    <p:cTn id="80" fill="hold">
                      <p:stCondLst>
                        <p:cond delay="indefinite"/>
                      </p:stCondLst>
                      <p:childTnLst>
                        <p:par>
                          <p:cTn id="81" fill="hold">
                            <p:stCondLst>
                              <p:cond delay="0"/>
                            </p:stCondLst>
                            <p:childTnLst>
                              <p:par>
                                <p:cTn id="82" presetID="45" presetClass="entr" presetSubtype="0" fill="hold" grpId="0" nodeType="clickEffect">
                                  <p:stCondLst>
                                    <p:cond delay="0"/>
                                  </p:stCondLst>
                                  <p:childTnLst>
                                    <p:set>
                                      <p:cBhvr>
                                        <p:cTn id="83" dur="1" fill="hold">
                                          <p:stCondLst>
                                            <p:cond delay="0"/>
                                          </p:stCondLst>
                                        </p:cTn>
                                        <p:tgtEl>
                                          <p:spTgt spid="2">
                                            <p:txEl>
                                              <p:pRg st="14" end="14"/>
                                            </p:txEl>
                                          </p:spTgt>
                                        </p:tgtEl>
                                        <p:attrNameLst>
                                          <p:attrName>style.visibility</p:attrName>
                                        </p:attrNameLst>
                                      </p:cBhvr>
                                      <p:to>
                                        <p:strVal val="visible"/>
                                      </p:to>
                                    </p:set>
                                    <p:animEffect transition="in" filter="fade">
                                      <p:cBhvr>
                                        <p:cTn id="84" dur="2000"/>
                                        <p:tgtEl>
                                          <p:spTgt spid="2">
                                            <p:txEl>
                                              <p:pRg st="14" end="14"/>
                                            </p:txEl>
                                          </p:spTgt>
                                        </p:tgtEl>
                                      </p:cBhvr>
                                    </p:animEffect>
                                    <p:anim calcmode="lin" valueType="num">
                                      <p:cBhvr>
                                        <p:cTn id="85" dur="2000" fill="hold"/>
                                        <p:tgtEl>
                                          <p:spTgt spid="2">
                                            <p:txEl>
                                              <p:pRg st="14" end="14"/>
                                            </p:txEl>
                                          </p:spTgt>
                                        </p:tgtEl>
                                        <p:attrNameLst>
                                          <p:attrName>ppt_w</p:attrName>
                                        </p:attrNameLst>
                                      </p:cBhvr>
                                      <p:tavLst>
                                        <p:tav tm="0" fmla="#ppt_w*sin(2.5*pi*$)">
                                          <p:val>
                                            <p:fltVal val="0"/>
                                          </p:val>
                                        </p:tav>
                                        <p:tav tm="100000">
                                          <p:val>
                                            <p:fltVal val="1"/>
                                          </p:val>
                                        </p:tav>
                                      </p:tavLst>
                                    </p:anim>
                                    <p:anim calcmode="lin" valueType="num">
                                      <p:cBhvr>
                                        <p:cTn id="86" dur="2000" fill="hold"/>
                                        <p:tgtEl>
                                          <p:spTgt spid="2">
                                            <p:txEl>
                                              <p:pRg st="14" end="14"/>
                                            </p:txEl>
                                          </p:spTgt>
                                        </p:tgtEl>
                                        <p:attrNameLst>
                                          <p:attrName>ppt_h</p:attrName>
                                        </p:attrNameLst>
                                      </p:cBhvr>
                                      <p:tavLst>
                                        <p:tav tm="0">
                                          <p:val>
                                            <p:strVal val="#ppt_h"/>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45" presetClass="entr" presetSubtype="0" fill="hold" grpId="0" nodeType="clickEffect">
                                  <p:stCondLst>
                                    <p:cond delay="0"/>
                                  </p:stCondLst>
                                  <p:childTnLst>
                                    <p:set>
                                      <p:cBhvr>
                                        <p:cTn id="90" dur="1" fill="hold">
                                          <p:stCondLst>
                                            <p:cond delay="0"/>
                                          </p:stCondLst>
                                        </p:cTn>
                                        <p:tgtEl>
                                          <p:spTgt spid="2">
                                            <p:txEl>
                                              <p:pRg st="15" end="15"/>
                                            </p:txEl>
                                          </p:spTgt>
                                        </p:tgtEl>
                                        <p:attrNameLst>
                                          <p:attrName>style.visibility</p:attrName>
                                        </p:attrNameLst>
                                      </p:cBhvr>
                                      <p:to>
                                        <p:strVal val="visible"/>
                                      </p:to>
                                    </p:set>
                                    <p:animEffect transition="in" filter="fade">
                                      <p:cBhvr>
                                        <p:cTn id="91" dur="2000"/>
                                        <p:tgtEl>
                                          <p:spTgt spid="2">
                                            <p:txEl>
                                              <p:pRg st="15" end="15"/>
                                            </p:txEl>
                                          </p:spTgt>
                                        </p:tgtEl>
                                      </p:cBhvr>
                                    </p:animEffect>
                                    <p:anim calcmode="lin" valueType="num">
                                      <p:cBhvr>
                                        <p:cTn id="92" dur="2000" fill="hold"/>
                                        <p:tgtEl>
                                          <p:spTgt spid="2">
                                            <p:txEl>
                                              <p:pRg st="15" end="15"/>
                                            </p:txEl>
                                          </p:spTgt>
                                        </p:tgtEl>
                                        <p:attrNameLst>
                                          <p:attrName>ppt_w</p:attrName>
                                        </p:attrNameLst>
                                      </p:cBhvr>
                                      <p:tavLst>
                                        <p:tav tm="0" fmla="#ppt_w*sin(2.5*pi*$)">
                                          <p:val>
                                            <p:fltVal val="0"/>
                                          </p:val>
                                        </p:tav>
                                        <p:tav tm="100000">
                                          <p:val>
                                            <p:fltVal val="1"/>
                                          </p:val>
                                        </p:tav>
                                      </p:tavLst>
                                    </p:anim>
                                    <p:anim calcmode="lin" valueType="num">
                                      <p:cBhvr>
                                        <p:cTn id="93" dur="2000" fill="hold"/>
                                        <p:tgtEl>
                                          <p:spTgt spid="2">
                                            <p:txEl>
                                              <p:pRg st="15" end="1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2883659-C924-4884-9B41-3CA299A08073}">
  <we:reference id="wa200005566" version="3.0.0.3" store="en-US" storeType="OMEX"/>
  <we:alternateReferences>
    <we:reference id="wa200005566" version="3.0.0.3"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Gallery</Template>
  <TotalTime>14986</TotalTime>
  <Words>2942</Words>
  <Application>Microsoft Office PowerPoint</Application>
  <PresentationFormat>Widescreen</PresentationFormat>
  <Paragraphs>189</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Aharoni</vt:lpstr>
      <vt:lpstr>Arial</vt:lpstr>
      <vt:lpstr>Calibri</vt:lpstr>
      <vt:lpstr>Candara</vt:lpstr>
      <vt:lpstr>Century Schoolbook</vt:lpstr>
      <vt:lpstr>Gill Sans MT</vt:lpstr>
      <vt:lpstr>Gallery</vt:lpstr>
      <vt:lpstr>PowerPoint Presentation</vt:lpstr>
      <vt:lpstr>Vision &amp; Mission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Service Delivery</vt:lpstr>
      <vt:lpstr>Service Delivery continues….some outcomes</vt:lpstr>
      <vt:lpstr>Challenges</vt:lpstr>
      <vt:lpstr>Objectives 2024-2025</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Sanet Van Moerkerken</cp:lastModifiedBy>
  <cp:revision>404</cp:revision>
  <dcterms:created xsi:type="dcterms:W3CDTF">2017-09-18T11:44:53Z</dcterms:created>
  <dcterms:modified xsi:type="dcterms:W3CDTF">2025-09-26T08:27:42Z</dcterms:modified>
</cp:coreProperties>
</file>